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</p:sldMasterIdLst>
  <p:notesMasterIdLst>
    <p:notesMasterId r:id="rId31"/>
  </p:notesMasterIdLst>
  <p:handoutMasterIdLst>
    <p:handoutMasterId r:id="rId32"/>
  </p:handoutMasterIdLst>
  <p:sldIdLst>
    <p:sldId id="277" r:id="rId5"/>
    <p:sldId id="276" r:id="rId6"/>
    <p:sldId id="289" r:id="rId7"/>
    <p:sldId id="292" r:id="rId8"/>
    <p:sldId id="290" r:id="rId9"/>
    <p:sldId id="288" r:id="rId10"/>
    <p:sldId id="280" r:id="rId11"/>
    <p:sldId id="281" r:id="rId12"/>
    <p:sldId id="282" r:id="rId13"/>
    <p:sldId id="298" r:id="rId14"/>
    <p:sldId id="299" r:id="rId15"/>
    <p:sldId id="302" r:id="rId16"/>
    <p:sldId id="300" r:id="rId17"/>
    <p:sldId id="301" r:id="rId18"/>
    <p:sldId id="303" r:id="rId19"/>
    <p:sldId id="304" r:id="rId20"/>
    <p:sldId id="305" r:id="rId21"/>
    <p:sldId id="306" r:id="rId22"/>
    <p:sldId id="283" r:id="rId23"/>
    <p:sldId id="279" r:id="rId24"/>
    <p:sldId id="295" r:id="rId25"/>
    <p:sldId id="296" r:id="rId26"/>
    <p:sldId id="297" r:id="rId27"/>
    <p:sldId id="285" r:id="rId28"/>
    <p:sldId id="274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B88"/>
    <a:srgbClr val="576F7E"/>
    <a:srgbClr val="027AFE"/>
    <a:srgbClr val="F2F2F2"/>
    <a:srgbClr val="828282"/>
    <a:srgbClr val="EBEBEB"/>
    <a:srgbClr val="0184B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1C97C-E924-43CA-8954-8EE3AF21684B}" v="8" dt="2023-05-24T13:27:25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1296" y="2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1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yla Erdan" userId="2fbd3797-24e7-4cfb-97ba-7ca44625f1fb" providerId="ADAL" clId="{EB16EF8D-BD6A-4EDB-B0B8-E91A5CF74D00}"/>
    <pc:docChg chg="undo custSel modSld modMainMaster">
      <pc:chgData name="Leyla Erdan" userId="2fbd3797-24e7-4cfb-97ba-7ca44625f1fb" providerId="ADAL" clId="{EB16EF8D-BD6A-4EDB-B0B8-E91A5CF74D00}" dt="2022-06-16T17:23:11.492" v="244" actId="1038"/>
      <pc:docMkLst>
        <pc:docMk/>
      </pc:docMkLst>
      <pc:sldChg chg="modSp mod">
        <pc:chgData name="Leyla Erdan" userId="2fbd3797-24e7-4cfb-97ba-7ca44625f1fb" providerId="ADAL" clId="{EB16EF8D-BD6A-4EDB-B0B8-E91A5CF74D00}" dt="2022-06-16T17:22:47.392" v="235" actId="20577"/>
        <pc:sldMkLst>
          <pc:docMk/>
          <pc:sldMk cId="1366773080" sldId="277"/>
        </pc:sldMkLst>
        <pc:spChg chg="mod">
          <ac:chgData name="Leyla Erdan" userId="2fbd3797-24e7-4cfb-97ba-7ca44625f1fb" providerId="ADAL" clId="{EB16EF8D-BD6A-4EDB-B0B8-E91A5CF74D00}" dt="2022-06-16T17:22:47.392" v="235" actId="20577"/>
          <ac:spMkLst>
            <pc:docMk/>
            <pc:sldMk cId="1366773080" sldId="277"/>
            <ac:spMk id="2" creationId="{68E42B90-5535-46C9-9B9A-9660E5E20BB0}"/>
          </ac:spMkLst>
        </pc:spChg>
      </pc:sldChg>
      <pc:sldMasterChg chg="addSp delSp modSp mod modSldLayout">
        <pc:chgData name="Leyla Erdan" userId="2fbd3797-24e7-4cfb-97ba-7ca44625f1fb" providerId="ADAL" clId="{EB16EF8D-BD6A-4EDB-B0B8-E91A5CF74D00}" dt="2022-06-16T17:23:11.492" v="244" actId="1038"/>
        <pc:sldMasterMkLst>
          <pc:docMk/>
          <pc:sldMasterMk cId="4083994448" sldId="2147483745"/>
        </pc:sldMasterMkLst>
        <pc:picChg chg="del">
          <ac:chgData name="Leyla Erdan" userId="2fbd3797-24e7-4cfb-97ba-7ca44625f1fb" providerId="ADAL" clId="{EB16EF8D-BD6A-4EDB-B0B8-E91A5CF74D00}" dt="2022-06-16T17:09:41.948" v="12" actId="478"/>
          <ac:picMkLst>
            <pc:docMk/>
            <pc:sldMasterMk cId="4083994448" sldId="2147483745"/>
            <ac:picMk id="7" creationId="{6D016C7D-0D6B-4525-89C9-8D88317AFD84}"/>
          </ac:picMkLst>
        </pc:picChg>
        <pc:picChg chg="add mod">
          <ac:chgData name="Leyla Erdan" userId="2fbd3797-24e7-4cfb-97ba-7ca44625f1fb" providerId="ADAL" clId="{EB16EF8D-BD6A-4EDB-B0B8-E91A5CF74D00}" dt="2022-06-16T17:09:48.623" v="23" actId="1036"/>
          <ac:picMkLst>
            <pc:docMk/>
            <pc:sldMasterMk cId="4083994448" sldId="2147483745"/>
            <ac:picMk id="14" creationId="{ADF84962-AE02-29F4-0620-7CDAF5694312}"/>
          </ac:picMkLst>
        </pc:picChg>
        <pc:sldLayoutChg chg="addSp delSp modSp mod">
          <pc:chgData name="Leyla Erdan" userId="2fbd3797-24e7-4cfb-97ba-7ca44625f1fb" providerId="ADAL" clId="{EB16EF8D-BD6A-4EDB-B0B8-E91A5CF74D00}" dt="2022-06-16T17:23:11.492" v="244" actId="1038"/>
          <pc:sldLayoutMkLst>
            <pc:docMk/>
            <pc:sldMasterMk cId="4083994448" sldId="2147483745"/>
            <pc:sldLayoutMk cId="1212678955" sldId="2147483746"/>
          </pc:sldLayoutMkLst>
          <pc:spChg chg="del">
            <ac:chgData name="Leyla Erdan" userId="2fbd3797-24e7-4cfb-97ba-7ca44625f1fb" providerId="ADAL" clId="{EB16EF8D-BD6A-4EDB-B0B8-E91A5CF74D00}" dt="2022-06-16T17:11:12.989" v="35" actId="21"/>
            <ac:spMkLst>
              <pc:docMk/>
              <pc:sldMasterMk cId="4083994448" sldId="2147483745"/>
              <pc:sldLayoutMk cId="1212678955" sldId="2147483746"/>
              <ac:spMk id="2" creationId="{00000000-0000-0000-0000-000000000000}"/>
            </ac:spMkLst>
          </pc:spChg>
          <pc:spChg chg="del">
            <ac:chgData name="Leyla Erdan" userId="2fbd3797-24e7-4cfb-97ba-7ca44625f1fb" providerId="ADAL" clId="{EB16EF8D-BD6A-4EDB-B0B8-E91A5CF74D00}" dt="2022-06-16T17:11:14.996" v="37" actId="21"/>
            <ac:spMkLst>
              <pc:docMk/>
              <pc:sldMasterMk cId="4083994448" sldId="2147483745"/>
              <pc:sldLayoutMk cId="1212678955" sldId="2147483746"/>
              <ac:spMk id="8" creationId="{90830328-55B5-412E-9D9D-85FADF5104B3}"/>
            </ac:spMkLst>
          </pc:spChg>
          <pc:spChg chg="add del mod">
            <ac:chgData name="Leyla Erdan" userId="2fbd3797-24e7-4cfb-97ba-7ca44625f1fb" providerId="ADAL" clId="{EB16EF8D-BD6A-4EDB-B0B8-E91A5CF74D00}" dt="2022-06-16T17:15:36.932" v="73" actId="21"/>
            <ac:spMkLst>
              <pc:docMk/>
              <pc:sldMasterMk cId="4083994448" sldId="2147483745"/>
              <pc:sldLayoutMk cId="1212678955" sldId="2147483746"/>
              <ac:spMk id="9" creationId="{40ED562E-2A0C-94D6-35E4-328ECBF4194C}"/>
            </ac:spMkLst>
          </pc:spChg>
          <pc:spChg chg="add del mod">
            <ac:chgData name="Leyla Erdan" userId="2fbd3797-24e7-4cfb-97ba-7ca44625f1fb" providerId="ADAL" clId="{EB16EF8D-BD6A-4EDB-B0B8-E91A5CF74D00}" dt="2022-06-16T17:15:38.473" v="75" actId="21"/>
            <ac:spMkLst>
              <pc:docMk/>
              <pc:sldMasterMk cId="4083994448" sldId="2147483745"/>
              <pc:sldLayoutMk cId="1212678955" sldId="2147483746"/>
              <ac:spMk id="10" creationId="{B119949C-1025-AB12-1C14-B7A06AE2039A}"/>
            </ac:spMkLst>
          </pc:spChg>
          <pc:spChg chg="add mod">
            <ac:chgData name="Leyla Erdan" userId="2fbd3797-24e7-4cfb-97ba-7ca44625f1fb" providerId="ADAL" clId="{EB16EF8D-BD6A-4EDB-B0B8-E91A5CF74D00}" dt="2022-06-16T17:22:06.442" v="203" actId="20577"/>
            <ac:spMkLst>
              <pc:docMk/>
              <pc:sldMasterMk cId="4083994448" sldId="2147483745"/>
              <pc:sldLayoutMk cId="1212678955" sldId="2147483746"/>
              <ac:spMk id="18" creationId="{D027EB4E-4197-7E88-295C-8B8A3A7E7D74}"/>
            </ac:spMkLst>
          </pc:spChg>
          <pc:spChg chg="add mod">
            <ac:chgData name="Leyla Erdan" userId="2fbd3797-24e7-4cfb-97ba-7ca44625f1fb" providerId="ADAL" clId="{EB16EF8D-BD6A-4EDB-B0B8-E91A5CF74D00}" dt="2022-06-16T17:16:17.054" v="83" actId="20577"/>
            <ac:spMkLst>
              <pc:docMk/>
              <pc:sldMasterMk cId="4083994448" sldId="2147483745"/>
              <pc:sldLayoutMk cId="1212678955" sldId="2147483746"/>
              <ac:spMk id="19" creationId="{BFD03744-6193-7E85-AC26-4470F425D5BF}"/>
            </ac:spMkLst>
          </pc:spChg>
          <pc:picChg chg="add mod">
            <ac:chgData name="Leyla Erdan" userId="2fbd3797-24e7-4cfb-97ba-7ca44625f1fb" providerId="ADAL" clId="{EB16EF8D-BD6A-4EDB-B0B8-E91A5CF74D00}" dt="2022-06-16T17:12:32.898" v="59" actId="1076"/>
            <ac:picMkLst>
              <pc:docMk/>
              <pc:sldMasterMk cId="4083994448" sldId="2147483745"/>
              <pc:sldLayoutMk cId="1212678955" sldId="2147483746"/>
              <ac:picMk id="4" creationId="{2D7FD473-67D8-3EA8-9734-5B22035666AC}"/>
            </ac:picMkLst>
          </pc:picChg>
          <pc:picChg chg="add del mod">
            <ac:chgData name="Leyla Erdan" userId="2fbd3797-24e7-4cfb-97ba-7ca44625f1fb" providerId="ADAL" clId="{EB16EF8D-BD6A-4EDB-B0B8-E91A5CF74D00}" dt="2022-06-16T17:15:30.534" v="68" actId="21"/>
            <ac:picMkLst>
              <pc:docMk/>
              <pc:sldMasterMk cId="4083994448" sldId="2147483745"/>
              <pc:sldLayoutMk cId="1212678955" sldId="2147483746"/>
              <ac:picMk id="6" creationId="{A6BB1FCE-BBF0-4687-C263-DD9CBB00882B}"/>
            </ac:picMkLst>
          </pc:picChg>
          <pc:picChg chg="del">
            <ac:chgData name="Leyla Erdan" userId="2fbd3797-24e7-4cfb-97ba-7ca44625f1fb" providerId="ADAL" clId="{EB16EF8D-BD6A-4EDB-B0B8-E91A5CF74D00}" dt="2022-06-16T17:12:18.392" v="56" actId="478"/>
            <ac:picMkLst>
              <pc:docMk/>
              <pc:sldMasterMk cId="4083994448" sldId="2147483745"/>
              <pc:sldLayoutMk cId="1212678955" sldId="2147483746"/>
              <ac:picMk id="11" creationId="{890301D0-621A-4006-9061-401CF717FFC9}"/>
            </ac:picMkLst>
          </pc:picChg>
          <pc:picChg chg="add del mod">
            <ac:chgData name="Leyla Erdan" userId="2fbd3797-24e7-4cfb-97ba-7ca44625f1fb" providerId="ADAL" clId="{EB16EF8D-BD6A-4EDB-B0B8-E91A5CF74D00}" dt="2022-06-16T17:15:32.144" v="70" actId="21"/>
            <ac:picMkLst>
              <pc:docMk/>
              <pc:sldMasterMk cId="4083994448" sldId="2147483745"/>
              <pc:sldLayoutMk cId="1212678955" sldId="2147483746"/>
              <ac:picMk id="13" creationId="{925FD736-3EF3-0361-9B47-C0BE7A790182}"/>
            </ac:picMkLst>
          </pc:picChg>
          <pc:picChg chg="add del mod">
            <ac:chgData name="Leyla Erdan" userId="2fbd3797-24e7-4cfb-97ba-7ca44625f1fb" providerId="ADAL" clId="{EB16EF8D-BD6A-4EDB-B0B8-E91A5CF74D00}" dt="2022-06-16T17:21:42.027" v="198" actId="21"/>
            <ac:picMkLst>
              <pc:docMk/>
              <pc:sldMasterMk cId="4083994448" sldId="2147483745"/>
              <pc:sldLayoutMk cId="1212678955" sldId="2147483746"/>
              <ac:picMk id="15" creationId="{B949A6D7-F652-3B52-2DBF-502C6371A8BF}"/>
            </ac:picMkLst>
          </pc:picChg>
          <pc:picChg chg="add mod">
            <ac:chgData name="Leyla Erdan" userId="2fbd3797-24e7-4cfb-97ba-7ca44625f1fb" providerId="ADAL" clId="{EB16EF8D-BD6A-4EDB-B0B8-E91A5CF74D00}" dt="2022-06-16T17:23:11.492" v="244" actId="1038"/>
            <ac:picMkLst>
              <pc:docMk/>
              <pc:sldMasterMk cId="4083994448" sldId="2147483745"/>
              <pc:sldLayoutMk cId="1212678955" sldId="2147483746"/>
              <ac:picMk id="16" creationId="{0302289A-4A6D-EF58-286B-10BE2B1F954F}"/>
            </ac:picMkLst>
          </pc:picChg>
          <pc:picChg chg="add del mod">
            <ac:chgData name="Leyla Erdan" userId="2fbd3797-24e7-4cfb-97ba-7ca44625f1fb" providerId="ADAL" clId="{EB16EF8D-BD6A-4EDB-B0B8-E91A5CF74D00}" dt="2022-06-16T17:16:34.600" v="145" actId="478"/>
            <ac:picMkLst>
              <pc:docMk/>
              <pc:sldMasterMk cId="4083994448" sldId="2147483745"/>
              <pc:sldLayoutMk cId="1212678955" sldId="2147483746"/>
              <ac:picMk id="17" creationId="{9F25BCB8-398C-4D8C-04D5-1A41085DA064}"/>
            </ac:picMkLst>
          </pc:picChg>
        </pc:sldLayoutChg>
      </pc:sldMasterChg>
    </pc:docChg>
  </pc:docChgLst>
  <pc:docChgLst>
    <pc:chgData name="Leyla Erdan" userId="2fbd3797-24e7-4cfb-97ba-7ca44625f1fb" providerId="ADAL" clId="{E0F1C97C-E924-43CA-8954-8EE3AF21684B}"/>
    <pc:docChg chg="undo custSel modMainMaster">
      <pc:chgData name="Leyla Erdan" userId="2fbd3797-24e7-4cfb-97ba-7ca44625f1fb" providerId="ADAL" clId="{E0F1C97C-E924-43CA-8954-8EE3AF21684B}" dt="2023-05-24T13:27:40.669" v="239" actId="167"/>
      <pc:docMkLst>
        <pc:docMk/>
      </pc:docMkLst>
      <pc:sldMasterChg chg="addSp delSp modSp mod modSldLayout">
        <pc:chgData name="Leyla Erdan" userId="2fbd3797-24e7-4cfb-97ba-7ca44625f1fb" providerId="ADAL" clId="{E0F1C97C-E924-43CA-8954-8EE3AF21684B}" dt="2023-05-24T13:27:40.669" v="239" actId="167"/>
        <pc:sldMasterMkLst>
          <pc:docMk/>
          <pc:sldMasterMk cId="4083994448" sldId="2147483745"/>
        </pc:sldMasterMkLst>
        <pc:picChg chg="add mod">
          <ac:chgData name="Leyla Erdan" userId="2fbd3797-24e7-4cfb-97ba-7ca44625f1fb" providerId="ADAL" clId="{E0F1C97C-E924-43CA-8954-8EE3AF21684B}" dt="2023-05-19T20:13:06.753" v="114" actId="1036"/>
          <ac:picMkLst>
            <pc:docMk/>
            <pc:sldMasterMk cId="4083994448" sldId="2147483745"/>
            <ac:picMk id="7" creationId="{598291AF-9F8C-406D-46F1-8108A49E7F17}"/>
          </ac:picMkLst>
        </pc:picChg>
        <pc:picChg chg="del">
          <ac:chgData name="Leyla Erdan" userId="2fbd3797-24e7-4cfb-97ba-7ca44625f1fb" providerId="ADAL" clId="{E0F1C97C-E924-43CA-8954-8EE3AF21684B}" dt="2023-05-19T20:12:59.398" v="84" actId="478"/>
          <ac:picMkLst>
            <pc:docMk/>
            <pc:sldMasterMk cId="4083994448" sldId="2147483745"/>
            <ac:picMk id="14" creationId="{ADF84962-AE02-29F4-0620-7CDAF5694312}"/>
          </ac:picMkLst>
        </pc:picChg>
        <pc:sldLayoutChg chg="addSp delSp modSp mod">
          <pc:chgData name="Leyla Erdan" userId="2fbd3797-24e7-4cfb-97ba-7ca44625f1fb" providerId="ADAL" clId="{E0F1C97C-E924-43CA-8954-8EE3AF21684B}" dt="2023-05-24T13:27:40.669" v="239" actId="167"/>
          <pc:sldLayoutMkLst>
            <pc:docMk/>
            <pc:sldMasterMk cId="4083994448" sldId="2147483745"/>
            <pc:sldLayoutMk cId="1212678955" sldId="2147483746"/>
          </pc:sldLayoutMkLst>
          <pc:picChg chg="add mod">
            <ac:chgData name="Leyla Erdan" userId="2fbd3797-24e7-4cfb-97ba-7ca44625f1fb" providerId="ADAL" clId="{E0F1C97C-E924-43CA-8954-8EE3AF21684B}" dt="2023-05-19T20:07:33.412" v="67" actId="1037"/>
            <ac:picMkLst>
              <pc:docMk/>
              <pc:sldMasterMk cId="4083994448" sldId="2147483745"/>
              <pc:sldLayoutMk cId="1212678955" sldId="2147483746"/>
              <ac:picMk id="3" creationId="{E6633C92-E509-101D-18DC-4B19F6E144CC}"/>
            </ac:picMkLst>
          </pc:picChg>
          <pc:picChg chg="del">
            <ac:chgData name="Leyla Erdan" userId="2fbd3797-24e7-4cfb-97ba-7ca44625f1fb" providerId="ADAL" clId="{E0F1C97C-E924-43CA-8954-8EE3AF21684B}" dt="2023-05-19T20:12:02.112" v="75" actId="478"/>
            <ac:picMkLst>
              <pc:docMk/>
              <pc:sldMasterMk cId="4083994448" sldId="2147483745"/>
              <pc:sldLayoutMk cId="1212678955" sldId="2147483746"/>
              <ac:picMk id="4" creationId="{2D7FD473-67D8-3EA8-9734-5B22035666AC}"/>
            </ac:picMkLst>
          </pc:picChg>
          <pc:picChg chg="add del mod ord">
            <ac:chgData name="Leyla Erdan" userId="2fbd3797-24e7-4cfb-97ba-7ca44625f1fb" providerId="ADAL" clId="{E0F1C97C-E924-43CA-8954-8EE3AF21684B}" dt="2023-05-24T13:09:07.773" v="130" actId="478"/>
            <ac:picMkLst>
              <pc:docMk/>
              <pc:sldMasterMk cId="4083994448" sldId="2147483745"/>
              <pc:sldLayoutMk cId="1212678955" sldId="2147483746"/>
              <ac:picMk id="4" creationId="{9C3DFE3B-6ED6-4B20-957A-31B95F3CEC16}"/>
            </ac:picMkLst>
          </pc:picChg>
          <pc:picChg chg="add del mod ord">
            <ac:chgData name="Leyla Erdan" userId="2fbd3797-24e7-4cfb-97ba-7ca44625f1fb" providerId="ADAL" clId="{E0F1C97C-E924-43CA-8954-8EE3AF21684B}" dt="2023-05-24T13:27:16.258" v="232" actId="478"/>
            <ac:picMkLst>
              <pc:docMk/>
              <pc:sldMasterMk cId="4083994448" sldId="2147483745"/>
              <pc:sldLayoutMk cId="1212678955" sldId="2147483746"/>
              <ac:picMk id="6" creationId="{D82FC2F1-6F5E-BB71-FACB-C956AA8671F4}"/>
            </ac:picMkLst>
          </pc:picChg>
          <pc:picChg chg="add del mod ord">
            <ac:chgData name="Leyla Erdan" userId="2fbd3797-24e7-4cfb-97ba-7ca44625f1fb" providerId="ADAL" clId="{E0F1C97C-E924-43CA-8954-8EE3AF21684B}" dt="2023-05-24T13:21:31.005" v="223" actId="478"/>
            <ac:picMkLst>
              <pc:docMk/>
              <pc:sldMasterMk cId="4083994448" sldId="2147483745"/>
              <pc:sldLayoutMk cId="1212678955" sldId="2147483746"/>
              <ac:picMk id="8" creationId="{F8A7E66E-D6D6-BB91-04AD-495E722DEF78}"/>
            </ac:picMkLst>
          </pc:picChg>
          <pc:picChg chg="add del mod">
            <ac:chgData name="Leyla Erdan" userId="2fbd3797-24e7-4cfb-97ba-7ca44625f1fb" providerId="ADAL" clId="{E0F1C97C-E924-43CA-8954-8EE3AF21684B}" dt="2023-05-24T13:27:14.043" v="231" actId="478"/>
            <ac:picMkLst>
              <pc:docMk/>
              <pc:sldMasterMk cId="4083994448" sldId="2147483745"/>
              <pc:sldLayoutMk cId="1212678955" sldId="2147483746"/>
              <ac:picMk id="10" creationId="{5BAD36C0-7D4A-BEE8-8AC9-86837391FCC3}"/>
            </ac:picMkLst>
          </pc:picChg>
          <pc:picChg chg="add del mod ord">
            <ac:chgData name="Leyla Erdan" userId="2fbd3797-24e7-4cfb-97ba-7ca44625f1fb" providerId="ADAL" clId="{E0F1C97C-E924-43CA-8954-8EE3AF21684B}" dt="2023-05-24T13:27:13.272" v="230" actId="478"/>
            <ac:picMkLst>
              <pc:docMk/>
              <pc:sldMasterMk cId="4083994448" sldId="2147483745"/>
              <pc:sldLayoutMk cId="1212678955" sldId="2147483746"/>
              <ac:picMk id="12" creationId="{FB091EF8-027C-3362-27B5-1E041782E23C}"/>
            </ac:picMkLst>
          </pc:picChg>
          <pc:picChg chg="add mod ord">
            <ac:chgData name="Leyla Erdan" userId="2fbd3797-24e7-4cfb-97ba-7ca44625f1fb" providerId="ADAL" clId="{E0F1C97C-E924-43CA-8954-8EE3AF21684B}" dt="2023-05-24T13:27:40.669" v="239" actId="167"/>
            <ac:picMkLst>
              <pc:docMk/>
              <pc:sldMasterMk cId="4083994448" sldId="2147483745"/>
              <pc:sldLayoutMk cId="1212678955" sldId="2147483746"/>
              <ac:picMk id="14" creationId="{A4DA2947-64AD-B34D-F780-4D67349250C1}"/>
            </ac:picMkLst>
          </pc:picChg>
          <pc:picChg chg="del mod">
            <ac:chgData name="Leyla Erdan" userId="2fbd3797-24e7-4cfb-97ba-7ca44625f1fb" providerId="ADAL" clId="{E0F1C97C-E924-43CA-8954-8EE3AF21684B}" dt="2023-05-19T20:12:00.019" v="74" actId="478"/>
            <ac:picMkLst>
              <pc:docMk/>
              <pc:sldMasterMk cId="4083994448" sldId="2147483745"/>
              <pc:sldLayoutMk cId="1212678955" sldId="2147483746"/>
              <ac:picMk id="15" creationId="{B949A6D7-F652-3B52-2DBF-502C6371A8BF}"/>
            </ac:picMkLst>
          </pc:picChg>
          <pc:picChg chg="del">
            <ac:chgData name="Leyla Erdan" userId="2fbd3797-24e7-4cfb-97ba-7ca44625f1fb" providerId="ADAL" clId="{E0F1C97C-E924-43CA-8954-8EE3AF21684B}" dt="2023-05-19T20:07:30.111" v="40" actId="478"/>
            <ac:picMkLst>
              <pc:docMk/>
              <pc:sldMasterMk cId="4083994448" sldId="2147483745"/>
              <pc:sldLayoutMk cId="1212678955" sldId="2147483746"/>
              <ac:picMk id="16" creationId="{0302289A-4A6D-EF58-286B-10BE2B1F954F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51C27-162C-4F02-A8C7-DDDA4E9D4B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5F44900-2568-4418-BB4C-2684ED90CF76}">
      <dgm:prSet phldrT="[Text]" custT="1"/>
      <dgm:spPr>
        <a:solidFill>
          <a:srgbClr val="0066A1"/>
        </a:solidFill>
      </dgm:spPr>
      <dgm:t>
        <a:bodyPr/>
        <a:lstStyle/>
        <a:p>
          <a:r>
            <a:rPr lang="it-IT" sz="1200" dirty="0"/>
            <a:t>Space Definition</a:t>
          </a:r>
          <a:endParaRPr lang="en-US" sz="1200" dirty="0"/>
        </a:p>
      </dgm:t>
    </dgm:pt>
    <dgm:pt modelId="{00524F24-AC3E-4865-8F53-51D0839BDAC2}" type="parTrans" cxnId="{551692E3-89BA-4CAB-A717-591471952A97}">
      <dgm:prSet/>
      <dgm:spPr/>
      <dgm:t>
        <a:bodyPr/>
        <a:lstStyle/>
        <a:p>
          <a:endParaRPr lang="en-US"/>
        </a:p>
      </dgm:t>
    </dgm:pt>
    <dgm:pt modelId="{09DD4F18-25DF-4D3D-9DD8-740BBB8345D7}" type="sibTrans" cxnId="{551692E3-89BA-4CAB-A717-591471952A97}">
      <dgm:prSet/>
      <dgm:spPr/>
      <dgm:t>
        <a:bodyPr/>
        <a:lstStyle/>
        <a:p>
          <a:endParaRPr lang="en-US"/>
        </a:p>
      </dgm:t>
    </dgm:pt>
    <dgm:pt modelId="{5BE98E2E-F2DE-437B-9E00-EEA26699CB9B}">
      <dgm:prSet phldrT="[Text]" custT="1"/>
      <dgm:spPr/>
      <dgm:t>
        <a:bodyPr/>
        <a:lstStyle/>
        <a:p>
          <a:r>
            <a:rPr lang="it-IT" sz="1200" dirty="0"/>
            <a:t>1° Space Partition</a:t>
          </a:r>
          <a:endParaRPr lang="en-US" sz="1200" dirty="0"/>
        </a:p>
      </dgm:t>
    </dgm:pt>
    <dgm:pt modelId="{40433DDC-FEF2-4130-939C-0BE29ED604F3}" type="parTrans" cxnId="{ED9B6D87-D3B6-4A8D-AC2B-31F6DF52FE5B}">
      <dgm:prSet/>
      <dgm:spPr/>
      <dgm:t>
        <a:bodyPr/>
        <a:lstStyle/>
        <a:p>
          <a:endParaRPr lang="en-US"/>
        </a:p>
      </dgm:t>
    </dgm:pt>
    <dgm:pt modelId="{18546ACC-A309-441A-A27D-929BF5175047}" type="sibTrans" cxnId="{ED9B6D87-D3B6-4A8D-AC2B-31F6DF52FE5B}">
      <dgm:prSet/>
      <dgm:spPr/>
      <dgm:t>
        <a:bodyPr/>
        <a:lstStyle/>
        <a:p>
          <a:endParaRPr lang="en-US"/>
        </a:p>
      </dgm:t>
    </dgm:pt>
    <dgm:pt modelId="{22A0DECD-D4FB-480F-983B-B8A6FF8A0061}">
      <dgm:prSet phldrT="[Text]" custT="1"/>
      <dgm:spPr>
        <a:solidFill>
          <a:srgbClr val="003351"/>
        </a:solidFill>
      </dgm:spPr>
      <dgm:t>
        <a:bodyPr/>
        <a:lstStyle/>
        <a:p>
          <a:r>
            <a:rPr lang="it-IT" sz="1200" dirty="0"/>
            <a:t>Exploration</a:t>
          </a:r>
          <a:endParaRPr lang="en-US" sz="1200" dirty="0"/>
        </a:p>
      </dgm:t>
    </dgm:pt>
    <dgm:pt modelId="{2F4FBB6E-D83B-4D3E-90EA-A26A3E568BA4}" type="parTrans" cxnId="{61480BE6-001F-47A5-96E2-AB6888C9234A}">
      <dgm:prSet/>
      <dgm:spPr/>
      <dgm:t>
        <a:bodyPr/>
        <a:lstStyle/>
        <a:p>
          <a:endParaRPr lang="en-US"/>
        </a:p>
      </dgm:t>
    </dgm:pt>
    <dgm:pt modelId="{11DCCE56-B940-4265-88C8-A67626CD3BDA}" type="sibTrans" cxnId="{61480BE6-001F-47A5-96E2-AB6888C9234A}">
      <dgm:prSet/>
      <dgm:spPr/>
      <dgm:t>
        <a:bodyPr/>
        <a:lstStyle/>
        <a:p>
          <a:endParaRPr lang="en-US"/>
        </a:p>
      </dgm:t>
    </dgm:pt>
    <dgm:pt modelId="{082D4861-7290-4022-ACB2-7A0DDE56E61D}" type="pres">
      <dgm:prSet presAssocID="{E2651C27-162C-4F02-A8C7-DDDA4E9D4B1C}" presName="Name0" presStyleCnt="0">
        <dgm:presLayoutVars>
          <dgm:dir/>
          <dgm:animLvl val="lvl"/>
          <dgm:resizeHandles val="exact"/>
        </dgm:presLayoutVars>
      </dgm:prSet>
      <dgm:spPr/>
    </dgm:pt>
    <dgm:pt modelId="{9396B366-49E9-41EB-9D96-503C828413A1}" type="pres">
      <dgm:prSet presAssocID="{75F44900-2568-4418-BB4C-2684ED90CF76}" presName="parTxOnly" presStyleLbl="node1" presStyleIdx="0" presStyleCnt="3" custLinFactNeighborX="-1718" custLinFactNeighborY="-4081">
        <dgm:presLayoutVars>
          <dgm:chMax val="0"/>
          <dgm:chPref val="0"/>
          <dgm:bulletEnabled val="1"/>
        </dgm:presLayoutVars>
      </dgm:prSet>
      <dgm:spPr/>
    </dgm:pt>
    <dgm:pt modelId="{88536EC2-B5C0-420A-A30C-2ABBFE5D5EA6}" type="pres">
      <dgm:prSet presAssocID="{09DD4F18-25DF-4D3D-9DD8-740BBB8345D7}" presName="parTxOnlySpace" presStyleCnt="0"/>
      <dgm:spPr/>
    </dgm:pt>
    <dgm:pt modelId="{AD8B2423-87D0-4DB7-96ED-F26E1D6EBF06}" type="pres">
      <dgm:prSet presAssocID="{5BE98E2E-F2DE-437B-9E00-EEA26699CB9B}" presName="parTxOnly" presStyleLbl="node1" presStyleIdx="1" presStyleCnt="3" custLinFactNeighborY="-13170">
        <dgm:presLayoutVars>
          <dgm:chMax val="0"/>
          <dgm:chPref val="0"/>
          <dgm:bulletEnabled val="1"/>
        </dgm:presLayoutVars>
      </dgm:prSet>
      <dgm:spPr/>
    </dgm:pt>
    <dgm:pt modelId="{8CA9B77F-15DB-40A7-BE9C-424157028A5A}" type="pres">
      <dgm:prSet presAssocID="{18546ACC-A309-441A-A27D-929BF5175047}" presName="parTxOnlySpace" presStyleCnt="0"/>
      <dgm:spPr/>
    </dgm:pt>
    <dgm:pt modelId="{3BC0DC53-3192-4496-B9CB-3949B76E961D}" type="pres">
      <dgm:prSet presAssocID="{22A0DECD-D4FB-480F-983B-B8A6FF8A006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4D1B901-9B60-4FEF-A51C-C986B683AABF}" type="presOf" srcId="{5BE98E2E-F2DE-437B-9E00-EEA26699CB9B}" destId="{AD8B2423-87D0-4DB7-96ED-F26E1D6EBF06}" srcOrd="0" destOrd="0" presId="urn:microsoft.com/office/officeart/2005/8/layout/chevron1"/>
    <dgm:cxn modelId="{9E0D4558-DA3F-48EB-8CA8-4520CB333E12}" type="presOf" srcId="{75F44900-2568-4418-BB4C-2684ED90CF76}" destId="{9396B366-49E9-41EB-9D96-503C828413A1}" srcOrd="0" destOrd="0" presId="urn:microsoft.com/office/officeart/2005/8/layout/chevron1"/>
    <dgm:cxn modelId="{DCB3D55A-5052-4C62-AB9A-F7E8D7044492}" type="presOf" srcId="{E2651C27-162C-4F02-A8C7-DDDA4E9D4B1C}" destId="{082D4861-7290-4022-ACB2-7A0DDE56E61D}" srcOrd="0" destOrd="0" presId="urn:microsoft.com/office/officeart/2005/8/layout/chevron1"/>
    <dgm:cxn modelId="{ED9B6D87-D3B6-4A8D-AC2B-31F6DF52FE5B}" srcId="{E2651C27-162C-4F02-A8C7-DDDA4E9D4B1C}" destId="{5BE98E2E-F2DE-437B-9E00-EEA26699CB9B}" srcOrd="1" destOrd="0" parTransId="{40433DDC-FEF2-4130-939C-0BE29ED604F3}" sibTransId="{18546ACC-A309-441A-A27D-929BF5175047}"/>
    <dgm:cxn modelId="{551692E3-89BA-4CAB-A717-591471952A97}" srcId="{E2651C27-162C-4F02-A8C7-DDDA4E9D4B1C}" destId="{75F44900-2568-4418-BB4C-2684ED90CF76}" srcOrd="0" destOrd="0" parTransId="{00524F24-AC3E-4865-8F53-51D0839BDAC2}" sibTransId="{09DD4F18-25DF-4D3D-9DD8-740BBB8345D7}"/>
    <dgm:cxn modelId="{61480BE6-001F-47A5-96E2-AB6888C9234A}" srcId="{E2651C27-162C-4F02-A8C7-DDDA4E9D4B1C}" destId="{22A0DECD-D4FB-480F-983B-B8A6FF8A0061}" srcOrd="2" destOrd="0" parTransId="{2F4FBB6E-D83B-4D3E-90EA-A26A3E568BA4}" sibTransId="{11DCCE56-B940-4265-88C8-A67626CD3BDA}"/>
    <dgm:cxn modelId="{D1C7B6FD-F378-4395-85BB-506365E9B86B}" type="presOf" srcId="{22A0DECD-D4FB-480F-983B-B8A6FF8A0061}" destId="{3BC0DC53-3192-4496-B9CB-3949B76E961D}" srcOrd="0" destOrd="0" presId="urn:microsoft.com/office/officeart/2005/8/layout/chevron1"/>
    <dgm:cxn modelId="{B7EDD122-6D6C-427A-AFAE-8745479A5412}" type="presParOf" srcId="{082D4861-7290-4022-ACB2-7A0DDE56E61D}" destId="{9396B366-49E9-41EB-9D96-503C828413A1}" srcOrd="0" destOrd="0" presId="urn:microsoft.com/office/officeart/2005/8/layout/chevron1"/>
    <dgm:cxn modelId="{0DAAAB12-0FFE-4769-A96E-AA8AEAE7A6F3}" type="presParOf" srcId="{082D4861-7290-4022-ACB2-7A0DDE56E61D}" destId="{88536EC2-B5C0-420A-A30C-2ABBFE5D5EA6}" srcOrd="1" destOrd="0" presId="urn:microsoft.com/office/officeart/2005/8/layout/chevron1"/>
    <dgm:cxn modelId="{DBFA07EF-7548-4D6D-B2FB-C723B57F25F5}" type="presParOf" srcId="{082D4861-7290-4022-ACB2-7A0DDE56E61D}" destId="{AD8B2423-87D0-4DB7-96ED-F26E1D6EBF06}" srcOrd="2" destOrd="0" presId="urn:microsoft.com/office/officeart/2005/8/layout/chevron1"/>
    <dgm:cxn modelId="{21B98228-C0B5-4B5A-9EE8-02E1411069FA}" type="presParOf" srcId="{082D4861-7290-4022-ACB2-7A0DDE56E61D}" destId="{8CA9B77F-15DB-40A7-BE9C-424157028A5A}" srcOrd="3" destOrd="0" presId="urn:microsoft.com/office/officeart/2005/8/layout/chevron1"/>
    <dgm:cxn modelId="{48247120-2980-44C3-B2C2-FF0889CE7449}" type="presParOf" srcId="{082D4861-7290-4022-ACB2-7A0DDE56E61D}" destId="{3BC0DC53-3192-4496-B9CB-3949B76E96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69021B-52A6-48C4-A0E0-EDA17E7C5A5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02E4CC4B-3FF0-4CFD-B45A-9A1CB9F52B67}" type="pres">
      <dgm:prSet presAssocID="{2A69021B-52A6-48C4-A0E0-EDA17E7C5A5B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FF6BC62-5954-43F1-B73F-E339C174C524}" type="presOf" srcId="{2A69021B-52A6-48C4-A0E0-EDA17E7C5A5B}" destId="{02E4CC4B-3FF0-4CFD-B45A-9A1CB9F52B6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6B366-49E9-41EB-9D96-503C828413A1}">
      <dsp:nvSpPr>
        <dsp:cNvPr id="0" name=""/>
        <dsp:cNvSpPr/>
      </dsp:nvSpPr>
      <dsp:spPr>
        <a:xfrm>
          <a:off x="0" y="0"/>
          <a:ext cx="2853639" cy="558893"/>
        </a:xfrm>
        <a:prstGeom prst="chevron">
          <a:avLst/>
        </a:prstGeom>
        <a:solidFill>
          <a:srgbClr val="0066A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Space Definition</a:t>
          </a:r>
          <a:endParaRPr lang="en-US" sz="1200" kern="1200" dirty="0"/>
        </a:p>
      </dsp:txBody>
      <dsp:txXfrm>
        <a:off x="279447" y="0"/>
        <a:ext cx="2294746" cy="558893"/>
      </dsp:txXfrm>
    </dsp:sp>
    <dsp:sp modelId="{AD8B2423-87D0-4DB7-96ED-F26E1D6EBF06}">
      <dsp:nvSpPr>
        <dsp:cNvPr id="0" name=""/>
        <dsp:cNvSpPr/>
      </dsp:nvSpPr>
      <dsp:spPr>
        <a:xfrm>
          <a:off x="2570617" y="0"/>
          <a:ext cx="2853639" cy="5588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1° Space Partition</a:t>
          </a:r>
          <a:endParaRPr lang="en-US" sz="1200" kern="1200" dirty="0"/>
        </a:p>
      </dsp:txBody>
      <dsp:txXfrm>
        <a:off x="2850064" y="0"/>
        <a:ext cx="2294746" cy="558893"/>
      </dsp:txXfrm>
    </dsp:sp>
    <dsp:sp modelId="{3BC0DC53-3192-4496-B9CB-3949B76E961D}">
      <dsp:nvSpPr>
        <dsp:cNvPr id="0" name=""/>
        <dsp:cNvSpPr/>
      </dsp:nvSpPr>
      <dsp:spPr>
        <a:xfrm>
          <a:off x="5138893" y="0"/>
          <a:ext cx="2853639" cy="558893"/>
        </a:xfrm>
        <a:prstGeom prst="chevron">
          <a:avLst/>
        </a:prstGeom>
        <a:solidFill>
          <a:srgbClr val="0033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Exploration</a:t>
          </a:r>
          <a:endParaRPr lang="en-US" sz="1200" kern="1200" dirty="0"/>
        </a:p>
      </dsp:txBody>
      <dsp:txXfrm>
        <a:off x="5418340" y="0"/>
        <a:ext cx="2294746" cy="558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86919-A790-48FC-89B4-2A9173FC924B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933AE-70CA-4B3B-92F8-43FB387BE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3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9438-31F9-499F-A9C1-8DA377B6684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AA584-617E-4660-B1C9-6532A45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ky, bird&#10;&#10;Description automatically generated">
            <a:extLst>
              <a:ext uri="{FF2B5EF4-FFF2-40B4-BE49-F238E27FC236}">
                <a16:creationId xmlns:a16="http://schemas.microsoft.com/office/drawing/2014/main" id="{A4DA2947-64AD-B34D-F780-4D67349250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935" y="1"/>
            <a:ext cx="1312787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78687F-1EC9-4FD3-B4BD-C225B8D247FC}"/>
              </a:ext>
            </a:extLst>
          </p:cNvPr>
          <p:cNvSpPr txBox="1">
            <a:spLocks/>
          </p:cNvSpPr>
          <p:nvPr userDrawn="1"/>
        </p:nvSpPr>
        <p:spPr>
          <a:xfrm>
            <a:off x="474176" y="5196117"/>
            <a:ext cx="9144000" cy="104110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baseline="0">
                <a:solidFill>
                  <a:schemeClr val="bg1"/>
                </a:solidFill>
                <a:latin typeface="Myriad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027EB4E-4197-7E88-295C-8B8A3A7E7D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176" y="3171808"/>
            <a:ext cx="9144000" cy="1041103"/>
          </a:xfrm>
          <a:prstGeom prst="rect">
            <a:avLst/>
          </a:prstGeom>
        </p:spPr>
        <p:txBody>
          <a:bodyPr anchor="b"/>
          <a:lstStyle>
            <a:lvl1pPr algn="l">
              <a:defRPr sz="4400"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fr-CA" dirty="0"/>
              <a:t>PRESENTATION TITLE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D03744-6193-7E85-AC26-4470F425D5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4176" y="5069690"/>
            <a:ext cx="9144000" cy="13061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</a:lstStyle>
          <a:p>
            <a:pPr lvl="0"/>
            <a:r>
              <a:rPr lang="en-CA" dirty="0"/>
              <a:t>Name</a:t>
            </a:r>
          </a:p>
          <a:p>
            <a:pPr lvl="0"/>
            <a:r>
              <a:rPr lang="en-CA" dirty="0"/>
              <a:t>Job title</a:t>
            </a:r>
          </a:p>
          <a:p>
            <a:pPr lvl="0"/>
            <a:r>
              <a:rPr lang="en-CA" dirty="0"/>
              <a:t>Company name</a:t>
            </a:r>
          </a:p>
        </p:txBody>
      </p:sp>
      <p:pic>
        <p:nvPicPr>
          <p:cNvPr id="3" name="Picture 2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6633C92-E509-101D-18DC-4B19F6E14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3" y="559888"/>
            <a:ext cx="3615848" cy="19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7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52140" y="1485900"/>
            <a:ext cx="10515600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7190" y="861075"/>
            <a:ext cx="38481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0704FF88-3403-497E-B416-9966E83195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52139" y="463682"/>
            <a:ext cx="10515600" cy="577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rgbClr val="0184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CA" dirty="0"/>
              <a:t>TITLE SHOULD BE IN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6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52140" y="1485900"/>
            <a:ext cx="10515600" cy="4691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7190" y="861075"/>
            <a:ext cx="38481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0704FF88-3403-497E-B416-9966E83195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52139" y="463682"/>
            <a:ext cx="10515600" cy="577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rgbClr val="0184B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CA" dirty="0"/>
              <a:t>TITLE SHOULD BE IN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9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BE873-56BC-484D-9B5B-E7E8485D436D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4FF88-3403-497E-B416-9966E83195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807190" y="738536"/>
            <a:ext cx="384810" cy="610204"/>
          </a:xfrm>
          <a:prstGeom prst="rect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38200" y="894038"/>
            <a:ext cx="1296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1807190" y="738536"/>
            <a:ext cx="384810" cy="610204"/>
          </a:xfrm>
          <a:prstGeom prst="rect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894038"/>
            <a:ext cx="1296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ue and green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98291AF-9F8C-406D-46F1-8108A49E7F1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954" y="6197103"/>
            <a:ext cx="983664" cy="52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9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3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baseline="0" dirty="0">
          <a:solidFill>
            <a:srgbClr val="0184BF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.jpe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16.emf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6.emf"/><Relationship Id="rId4" Type="http://schemas.openxmlformats.org/officeDocument/2006/relationships/image" Target="../media/image45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8.png"/><Relationship Id="rId7" Type="http://schemas.openxmlformats.org/officeDocument/2006/relationships/diagramData" Target="../diagrams/data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microsoft.com/office/2007/relationships/diagramDrawing" Target="../diagrams/drawing2.xml"/><Relationship Id="rId5" Type="http://schemas.openxmlformats.org/officeDocument/2006/relationships/image" Target="../media/image48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47.png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.png"/><Relationship Id="rId3" Type="http://schemas.openxmlformats.org/officeDocument/2006/relationships/image" Target="../media/image60.png"/><Relationship Id="rId7" Type="http://schemas.openxmlformats.org/officeDocument/2006/relationships/image" Target="../media/image63.svg"/><Relationship Id="rId12" Type="http://schemas.openxmlformats.org/officeDocument/2006/relationships/image" Target="../media/image1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6.emf"/><Relationship Id="rId5" Type="http://schemas.openxmlformats.org/officeDocument/2006/relationships/image" Target="../media/image38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5.jpe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.jpe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16.emf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2B90-5535-46C9-9B9A-9660E5E20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15" y="2042980"/>
            <a:ext cx="11530698" cy="257529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Experience with Hypersim on developing Digital Twins of modern power grids</a:t>
            </a:r>
            <a:endParaRPr lang="en-US" sz="4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E42B90-5535-46C9-9B9A-9660E5E20BB0}"/>
              </a:ext>
            </a:extLst>
          </p:cNvPr>
          <p:cNvSpPr txBox="1">
            <a:spLocks/>
          </p:cNvSpPr>
          <p:nvPr/>
        </p:nvSpPr>
        <p:spPr>
          <a:xfrm>
            <a:off x="499115" y="4975654"/>
            <a:ext cx="9144000" cy="128607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baseline="0">
                <a:solidFill>
                  <a:schemeClr val="bg1"/>
                </a:solidFill>
                <a:latin typeface="Myriad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/>
              <a:t>Vinícius Albernaz Lacerda</a:t>
            </a:r>
            <a:endParaRPr lang="en-US" sz="2400" dirty="0"/>
          </a:p>
          <a:p>
            <a:r>
              <a:rPr lang="en-US" sz="2400">
                <a:latin typeface="Myriad Pro"/>
              </a:rPr>
              <a:t>Lecturer</a:t>
            </a:r>
            <a:endParaRPr lang="en-US" sz="2400" dirty="0">
              <a:latin typeface="Myriad Pro"/>
            </a:endParaRPr>
          </a:p>
          <a:p>
            <a:r>
              <a:rPr lang="en-US" sz="2400"/>
              <a:t>CITCEA-UPC, Polytechnic University of Catalonia, Barcelona, Spain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677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2B36500-D20B-4B67-82DC-A5E697E3C771}"/>
              </a:ext>
            </a:extLst>
          </p:cNvPr>
          <p:cNvSpPr/>
          <p:nvPr/>
        </p:nvSpPr>
        <p:spPr>
          <a:xfrm>
            <a:off x="2481165" y="2811291"/>
            <a:ext cx="9494936" cy="32964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C80F0-50E3-4217-874F-BE76AE3A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FA84F1-91A7-40C6-A2D5-55321B62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39" y="463682"/>
            <a:ext cx="10515600" cy="577314"/>
          </a:xfrm>
        </p:spPr>
        <p:txBody>
          <a:bodyPr/>
          <a:lstStyle/>
          <a:p>
            <a:r>
              <a:rPr lang="en-US" dirty="0"/>
              <a:t>SMALL-SIGNAL ANALYSIS TOOL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F192640-0AD1-4438-BDF3-557BBA9B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39" y="1776070"/>
            <a:ext cx="6956759" cy="137853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tool is implemented in </a:t>
            </a:r>
            <a:r>
              <a:rPr lang="en-US" sz="2000" b="1" dirty="0"/>
              <a:t>Python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Libraries: </a:t>
            </a:r>
            <a:r>
              <a:rPr lang="en-US" sz="2000" dirty="0"/>
              <a:t>GridCal, Python Control Systems Library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AE25783-04CA-4CBF-BBB7-8BEC505FAEE9}"/>
              </a:ext>
            </a:extLst>
          </p:cNvPr>
          <p:cNvSpPr txBox="1">
            <a:spLocks/>
          </p:cNvSpPr>
          <p:nvPr/>
        </p:nvSpPr>
        <p:spPr>
          <a:xfrm>
            <a:off x="752140" y="1234231"/>
            <a:ext cx="6763813" cy="56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dirty="0"/>
              <a:t>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C2504-B0A8-42E1-8A8D-9067E969E7D1}"/>
              </a:ext>
            </a:extLst>
          </p:cNvPr>
          <p:cNvSpPr/>
          <p:nvPr/>
        </p:nvSpPr>
        <p:spPr>
          <a:xfrm>
            <a:off x="361622" y="5799915"/>
            <a:ext cx="166197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Data input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765D6A-005C-4D5B-BC30-8AD50C99C161}"/>
              </a:ext>
            </a:extLst>
          </p:cNvPr>
          <p:cNvSpPr/>
          <p:nvPr/>
        </p:nvSpPr>
        <p:spPr>
          <a:xfrm>
            <a:off x="369604" y="2983465"/>
            <a:ext cx="1653988" cy="2693435"/>
          </a:xfrm>
          <a:prstGeom prst="rect">
            <a:avLst/>
          </a:prstGeom>
          <a:solidFill>
            <a:srgbClr val="ECF5E7"/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CDA8B-3D0F-4C9E-A39F-6375338D62D5}"/>
              </a:ext>
            </a:extLst>
          </p:cNvPr>
          <p:cNvGrpSpPr/>
          <p:nvPr/>
        </p:nvGrpSpPr>
        <p:grpSpPr>
          <a:xfrm>
            <a:off x="6456595" y="2988402"/>
            <a:ext cx="1150944" cy="1001513"/>
            <a:chOff x="6456595" y="2988401"/>
            <a:chExt cx="1150944" cy="100151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9892AF-6A2E-4693-8EDB-A771F6FE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076" y="3493499"/>
              <a:ext cx="552463" cy="15967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A496AA4-E270-4C54-BE7A-BBEAA20C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17" y="3493499"/>
              <a:ext cx="552462" cy="15967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55B878E-050C-43B7-B4EB-7853121E6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595" y="2988401"/>
              <a:ext cx="552463" cy="15967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43F08C-3EDE-47D4-910E-759FB9D8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012" y="2988401"/>
              <a:ext cx="552463" cy="15967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9E9D7A6-544C-4EE8-813B-B1A5B627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669" y="3156767"/>
              <a:ext cx="552463" cy="159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679DB8B-E5C4-469F-AE2B-98A54A70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791" y="3325133"/>
              <a:ext cx="552463" cy="15967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0859035-7CF8-4649-AD2B-7BA585AF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2143" y="3156767"/>
              <a:ext cx="552463" cy="15967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4D321C4-EAB0-4998-A449-86F3EB913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706" y="3325133"/>
              <a:ext cx="552463" cy="15967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607785-AFE4-45A3-942B-A688139A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17" y="3661865"/>
              <a:ext cx="552462" cy="15967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A065718-B9A8-43C0-99CE-0EE4E041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165" y="3830236"/>
              <a:ext cx="552462" cy="15967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C99805F-F6AD-4B3D-B099-2FB5D666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86" y="3661865"/>
              <a:ext cx="552462" cy="15967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2D1AC44-FAD1-4D67-A4B5-4487EC322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962" y="3830231"/>
              <a:ext cx="552462" cy="159678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CC00032-6695-4E21-B711-CB0B146E13D5}"/>
              </a:ext>
            </a:extLst>
          </p:cNvPr>
          <p:cNvSpPr txBox="1"/>
          <p:nvPr/>
        </p:nvSpPr>
        <p:spPr>
          <a:xfrm>
            <a:off x="542166" y="3867049"/>
            <a:ext cx="126222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.raw (PSS/E)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8277-6AA5-490F-ABA2-82B9C912C1C0}"/>
              </a:ext>
            </a:extLst>
          </p:cNvPr>
          <p:cNvGrpSpPr/>
          <p:nvPr/>
        </p:nvGrpSpPr>
        <p:grpSpPr>
          <a:xfrm>
            <a:off x="648750" y="3139696"/>
            <a:ext cx="1049056" cy="660022"/>
            <a:chOff x="798363" y="3076196"/>
            <a:chExt cx="1049056" cy="66002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9043FA-C1DB-461A-9DA1-798603FD6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30881F-7E9D-4A24-BE27-F8483A8E4CEB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Grid topology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CA29236-52CE-4B20-BD72-B4121F69DEFD}"/>
              </a:ext>
            </a:extLst>
          </p:cNvPr>
          <p:cNvSpPr txBox="1"/>
          <p:nvPr/>
        </p:nvSpPr>
        <p:spPr>
          <a:xfrm>
            <a:off x="827177" y="5246043"/>
            <a:ext cx="6912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6B0D5D-AD7E-44CB-97BB-4536D7FFA751}"/>
              </a:ext>
            </a:extLst>
          </p:cNvPr>
          <p:cNvSpPr txBox="1"/>
          <p:nvPr/>
        </p:nvSpPr>
        <p:spPr>
          <a:xfrm>
            <a:off x="3004957" y="3720143"/>
            <a:ext cx="690897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DDECFB9-801C-4856-B130-791613EB5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62"/>
          <a:stretch/>
        </p:blipFill>
        <p:spPr>
          <a:xfrm>
            <a:off x="2972405" y="3176326"/>
            <a:ext cx="756000" cy="47960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86CA43C-8AD5-4E8F-B880-4C5371DCA667}"/>
              </a:ext>
            </a:extLst>
          </p:cNvPr>
          <p:cNvSpPr txBox="1"/>
          <p:nvPr/>
        </p:nvSpPr>
        <p:spPr>
          <a:xfrm>
            <a:off x="2774405" y="4076660"/>
            <a:ext cx="115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System data main file 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C4DCA6E1-3BAD-4CDA-83D9-C80B14398921}"/>
              </a:ext>
            </a:extLst>
          </p:cNvPr>
          <p:cNvSpPr/>
          <p:nvPr/>
        </p:nvSpPr>
        <p:spPr>
          <a:xfrm>
            <a:off x="1839125" y="4223954"/>
            <a:ext cx="738226" cy="3759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9" name="Graphic 68" descr="Gears">
            <a:extLst>
              <a:ext uri="{FF2B5EF4-FFF2-40B4-BE49-F238E27FC236}">
                <a16:creationId xmlns:a16="http://schemas.microsoft.com/office/drawing/2014/main" id="{FC4F2FA1-9BC0-4B43-A0CA-E5CD7C5BE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2743" y="2962923"/>
            <a:ext cx="756000" cy="756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C59BF2A-CDD7-4766-9FC6-0BE1C88E76EB}"/>
              </a:ext>
            </a:extLst>
          </p:cNvPr>
          <p:cNvSpPr txBox="1"/>
          <p:nvPr/>
        </p:nvSpPr>
        <p:spPr>
          <a:xfrm>
            <a:off x="4333848" y="3729225"/>
            <a:ext cx="89379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GridCal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61E0E5-BFA7-4FD4-B432-11735B78219B}"/>
              </a:ext>
            </a:extLst>
          </p:cNvPr>
          <p:cNvSpPr txBox="1"/>
          <p:nvPr/>
        </p:nvSpPr>
        <p:spPr>
          <a:xfrm>
            <a:off x="4240742" y="4076660"/>
            <a:ext cx="117308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Power flow calculation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46161B34-8774-4C62-B6B4-1A59D0022B26}"/>
              </a:ext>
            </a:extLst>
          </p:cNvPr>
          <p:cNvSpPr/>
          <p:nvPr/>
        </p:nvSpPr>
        <p:spPr>
          <a:xfrm>
            <a:off x="3943290" y="3416126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5E74B3-5254-45FC-AC4F-786D6260DE6C}"/>
              </a:ext>
            </a:extLst>
          </p:cNvPr>
          <p:cNvSpPr txBox="1"/>
          <p:nvPr/>
        </p:nvSpPr>
        <p:spPr>
          <a:xfrm>
            <a:off x="5143338" y="3628973"/>
            <a:ext cx="128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Operating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point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596CDDD-9BE8-434D-A3C0-A4C05B9E301D}"/>
              </a:ext>
            </a:extLst>
          </p:cNvPr>
          <p:cNvSpPr/>
          <p:nvPr/>
        </p:nvSpPr>
        <p:spPr>
          <a:xfrm>
            <a:off x="5371250" y="3412973"/>
            <a:ext cx="82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D4C80D-638B-445B-BF23-EE594BD58CA1}"/>
              </a:ext>
            </a:extLst>
          </p:cNvPr>
          <p:cNvSpPr txBox="1"/>
          <p:nvPr/>
        </p:nvSpPr>
        <p:spPr>
          <a:xfrm>
            <a:off x="6204067" y="4076661"/>
            <a:ext cx="165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generation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268C13-383E-457C-85A2-8B845BC7AE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74" y="2919966"/>
            <a:ext cx="1459698" cy="10920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A3EA20-9247-4ADC-8FF8-48B755B5B9DA}"/>
              </a:ext>
            </a:extLst>
          </p:cNvPr>
          <p:cNvSpPr txBox="1"/>
          <p:nvPr/>
        </p:nvSpPr>
        <p:spPr>
          <a:xfrm>
            <a:off x="8148223" y="4076661"/>
            <a:ext cx="16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interconnection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8522F68-3273-4250-A98B-E289A2671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267" y="3287264"/>
            <a:ext cx="1621423" cy="4686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BEFB5A3-BB4F-4FC9-B1A3-80C0B134017D}"/>
              </a:ext>
            </a:extLst>
          </p:cNvPr>
          <p:cNvSpPr txBox="1"/>
          <p:nvPr/>
        </p:nvSpPr>
        <p:spPr>
          <a:xfrm>
            <a:off x="10497058" y="3874032"/>
            <a:ext cx="111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model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347152A-FFCB-4DE2-A438-98F0310E62F4}"/>
              </a:ext>
            </a:extLst>
          </p:cNvPr>
          <p:cNvSpPr/>
          <p:nvPr/>
        </p:nvSpPr>
        <p:spPr>
          <a:xfrm>
            <a:off x="7817590" y="3410702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70E91EDE-FA18-487A-A839-56C08C45EF55}"/>
              </a:ext>
            </a:extLst>
          </p:cNvPr>
          <p:cNvSpPr/>
          <p:nvPr/>
        </p:nvSpPr>
        <p:spPr>
          <a:xfrm>
            <a:off x="9819179" y="3404486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30BCC8DE-CD2B-465F-A0D4-F91525CE121C}"/>
              </a:ext>
            </a:extLst>
          </p:cNvPr>
          <p:cNvSpPr/>
          <p:nvPr/>
        </p:nvSpPr>
        <p:spPr>
          <a:xfrm rot="5400000">
            <a:off x="10918289" y="4482152"/>
            <a:ext cx="297806" cy="2373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B0B1FB-C2C1-4B24-B76B-2032A92C398E}"/>
              </a:ext>
            </a:extLst>
          </p:cNvPr>
          <p:cNvSpPr txBox="1"/>
          <p:nvPr/>
        </p:nvSpPr>
        <p:spPr>
          <a:xfrm>
            <a:off x="9061267" y="5172129"/>
            <a:ext cx="1188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Small-signal analysis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115D82-5D5C-46D1-9395-7C1F1454087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/>
          <a:stretch/>
        </p:blipFill>
        <p:spPr bwMode="auto">
          <a:xfrm>
            <a:off x="10392329" y="4820809"/>
            <a:ext cx="1349729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2FDAD11-6D31-43F5-A2F5-3C6B789A976F}"/>
              </a:ext>
            </a:extLst>
          </p:cNvPr>
          <p:cNvSpPr txBox="1"/>
          <p:nvPr/>
        </p:nvSpPr>
        <p:spPr>
          <a:xfrm>
            <a:off x="7185263" y="5172129"/>
            <a:ext cx="1789723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Control Systems Library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0F6B6D-2102-474E-ADC9-E5080BFD5BD5}"/>
              </a:ext>
            </a:extLst>
          </p:cNvPr>
          <p:cNvSpPr txBox="1"/>
          <p:nvPr/>
        </p:nvSpPr>
        <p:spPr>
          <a:xfrm>
            <a:off x="2742321" y="5416961"/>
            <a:ext cx="137072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Small-signal analysis tool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B8831-17A5-4779-87A8-DC6641834A3B}"/>
              </a:ext>
            </a:extLst>
          </p:cNvPr>
          <p:cNvGrpSpPr/>
          <p:nvPr/>
        </p:nvGrpSpPr>
        <p:grpSpPr>
          <a:xfrm>
            <a:off x="565073" y="4516576"/>
            <a:ext cx="1216410" cy="660718"/>
            <a:chOff x="533575" y="4453076"/>
            <a:chExt cx="1216410" cy="660718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A3CCA6A-882A-4BD0-B632-E964D9672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BFE7DB-A4D0-4EAC-9EC9-6DCAB2B9F414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98" name="Arrow: Up-Down 97">
            <a:extLst>
              <a:ext uri="{FF2B5EF4-FFF2-40B4-BE49-F238E27FC236}">
                <a16:creationId xmlns:a16="http://schemas.microsoft.com/office/drawing/2014/main" id="{432BBBE2-470B-4F83-89CF-A015E55FB0EF}"/>
              </a:ext>
            </a:extLst>
          </p:cNvPr>
          <p:cNvSpPr/>
          <p:nvPr/>
        </p:nvSpPr>
        <p:spPr>
          <a:xfrm>
            <a:off x="10921927" y="2396978"/>
            <a:ext cx="266262" cy="747619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7723F7B-20A3-46CA-BA20-E7F459A71E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8" b="55961"/>
          <a:stretch/>
        </p:blipFill>
        <p:spPr>
          <a:xfrm>
            <a:off x="9990001" y="1198978"/>
            <a:ext cx="1745206" cy="112908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D91F282-318D-425B-BBE3-84BA789B2EEC}"/>
              </a:ext>
            </a:extLst>
          </p:cNvPr>
          <p:cNvSpPr txBox="1"/>
          <p:nvPr/>
        </p:nvSpPr>
        <p:spPr>
          <a:xfrm>
            <a:off x="8766010" y="1405185"/>
            <a:ext cx="1188000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Validation against non-linear EMT simulation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AC7BB5-01CB-4917-A994-992AB0A05342}"/>
              </a:ext>
            </a:extLst>
          </p:cNvPr>
          <p:cNvSpPr txBox="1"/>
          <p:nvPr/>
        </p:nvSpPr>
        <p:spPr>
          <a:xfrm>
            <a:off x="8772389" y="1014250"/>
            <a:ext cx="118162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Hypersim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087203EF-1618-4DD6-B38E-6A636ED5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5D7D670B-7868-4F37-ADDD-BFE210EB99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0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CA7A91-7D3B-4B16-AD63-A592F3D5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39" y="1120498"/>
            <a:ext cx="10515600" cy="469106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45D31-353C-4936-8BEB-9F8F43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E8816-98E2-4E64-ACC6-372D348781BC}"/>
              </a:ext>
            </a:extLst>
          </p:cNvPr>
          <p:cNvSpPr/>
          <p:nvPr/>
        </p:nvSpPr>
        <p:spPr>
          <a:xfrm>
            <a:off x="4503646" y="1493434"/>
            <a:ext cx="196335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Constant Input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8D570-8D59-49CD-9349-D951570D2B4E}"/>
              </a:ext>
            </a:extLst>
          </p:cNvPr>
          <p:cNvSpPr/>
          <p:nvPr/>
        </p:nvSpPr>
        <p:spPr>
          <a:xfrm>
            <a:off x="770877" y="1493434"/>
            <a:ext cx="3691119" cy="1355453"/>
          </a:xfrm>
          <a:prstGeom prst="rect">
            <a:avLst/>
          </a:prstGeom>
          <a:solidFill>
            <a:srgbClr val="ECF5E7"/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CBF81-1B54-4783-A3E2-025679410567}"/>
              </a:ext>
            </a:extLst>
          </p:cNvPr>
          <p:cNvSpPr txBox="1"/>
          <p:nvPr/>
        </p:nvSpPr>
        <p:spPr>
          <a:xfrm>
            <a:off x="943438" y="2378905"/>
            <a:ext cx="126222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.raw (PSS/E)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281145-41D2-425D-B2FE-27B73C86DD22}"/>
              </a:ext>
            </a:extLst>
          </p:cNvPr>
          <p:cNvGrpSpPr/>
          <p:nvPr/>
        </p:nvGrpSpPr>
        <p:grpSpPr>
          <a:xfrm>
            <a:off x="1050022" y="1651552"/>
            <a:ext cx="1049056" cy="660022"/>
            <a:chOff x="798363" y="3076196"/>
            <a:chExt cx="1049056" cy="6600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2A623E-1E0D-4435-8D6C-E4B49ED87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CA07A5-43A1-4688-AA94-57EFE08565DD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Grid topology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049-83A3-40B0-BD21-9C4596FA536A}"/>
              </a:ext>
            </a:extLst>
          </p:cNvPr>
          <p:cNvSpPr txBox="1"/>
          <p:nvPr/>
        </p:nvSpPr>
        <p:spPr>
          <a:xfrm>
            <a:off x="3461883" y="2381019"/>
            <a:ext cx="6912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15022-6C94-4EB7-920C-31B51541273D}"/>
              </a:ext>
            </a:extLst>
          </p:cNvPr>
          <p:cNvGrpSpPr/>
          <p:nvPr/>
        </p:nvGrpSpPr>
        <p:grpSpPr>
          <a:xfrm>
            <a:off x="3199779" y="1651552"/>
            <a:ext cx="1216410" cy="660718"/>
            <a:chOff x="533575" y="4453076"/>
            <a:chExt cx="1216410" cy="6607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EFAA09-33F3-4366-B590-F45FC3485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C9B7F2-94A3-4867-9FD3-1B03C98DD7AB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AA0B-AF6A-4AE0-97B3-4052E76FD8DE}"/>
              </a:ext>
            </a:extLst>
          </p:cNvPr>
          <p:cNvSpPr/>
          <p:nvPr/>
        </p:nvSpPr>
        <p:spPr>
          <a:xfrm>
            <a:off x="762893" y="2981308"/>
            <a:ext cx="10515600" cy="21823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03239-1210-4799-990D-094A034CE570}"/>
              </a:ext>
            </a:extLst>
          </p:cNvPr>
          <p:cNvSpPr txBox="1"/>
          <p:nvPr/>
        </p:nvSpPr>
        <p:spPr>
          <a:xfrm>
            <a:off x="8946458" y="2624053"/>
            <a:ext cx="2294395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Small-signal analysis</a:t>
            </a:r>
          </a:p>
        </p:txBody>
      </p:sp>
      <p:pic>
        <p:nvPicPr>
          <p:cNvPr id="18" name="Graphic 17" descr="Gears">
            <a:extLst>
              <a:ext uri="{FF2B5EF4-FFF2-40B4-BE49-F238E27FC236}">
                <a16:creationId xmlns:a16="http://schemas.microsoft.com/office/drawing/2014/main" id="{72AE20E4-B4D8-422E-866A-A6CB04261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662" y="3256204"/>
            <a:ext cx="756000" cy="75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733C80-5CE2-4D6F-AF8C-5D929F43BE3A}"/>
              </a:ext>
            </a:extLst>
          </p:cNvPr>
          <p:cNvSpPr txBox="1"/>
          <p:nvPr/>
        </p:nvSpPr>
        <p:spPr>
          <a:xfrm>
            <a:off x="1096818" y="4763609"/>
            <a:ext cx="89379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GridCal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61439-19F5-4603-BBE3-70F70664A08F}"/>
              </a:ext>
            </a:extLst>
          </p:cNvPr>
          <p:cNvSpPr txBox="1"/>
          <p:nvPr/>
        </p:nvSpPr>
        <p:spPr>
          <a:xfrm>
            <a:off x="921662" y="4181682"/>
            <a:ext cx="117308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Power flow calculation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2AF91-EFE5-4879-A84E-2F6B47AB0A00}"/>
              </a:ext>
            </a:extLst>
          </p:cNvPr>
          <p:cNvSpPr/>
          <p:nvPr/>
        </p:nvSpPr>
        <p:spPr>
          <a:xfrm>
            <a:off x="4981330" y="5409353"/>
            <a:ext cx="196335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Sampled Input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5DDA62-D519-483B-905B-03E0B79466C5}"/>
              </a:ext>
            </a:extLst>
          </p:cNvPr>
          <p:cNvSpPr/>
          <p:nvPr/>
        </p:nvSpPr>
        <p:spPr>
          <a:xfrm>
            <a:off x="762895" y="5426523"/>
            <a:ext cx="4148637" cy="11452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2D00AA-6122-4539-B100-1038CAB27E22}"/>
              </a:ext>
            </a:extLst>
          </p:cNvPr>
          <p:cNvGrpSpPr/>
          <p:nvPr/>
        </p:nvGrpSpPr>
        <p:grpSpPr>
          <a:xfrm>
            <a:off x="1113761" y="5463906"/>
            <a:ext cx="1049056" cy="660022"/>
            <a:chOff x="798363" y="3076196"/>
            <a:chExt cx="1049056" cy="66002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6C70E6E-C3AE-4194-A85C-90ED5B598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2CE279-CFA0-499E-9B2F-63AF7D4AFA8E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Operating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point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8AC9A0-A344-47CF-9855-501FC4DE573B}"/>
              </a:ext>
            </a:extLst>
          </p:cNvPr>
          <p:cNvGrpSpPr/>
          <p:nvPr/>
        </p:nvGrpSpPr>
        <p:grpSpPr>
          <a:xfrm>
            <a:off x="3245586" y="5466389"/>
            <a:ext cx="1216410" cy="660718"/>
            <a:chOff x="533575" y="4453076"/>
            <a:chExt cx="1216410" cy="66071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D763D7C-1FFB-41BB-A08D-E2022976B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F98A61-2377-4C99-B3F0-EE54352E77C3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BF354E5-2957-4562-9287-FAEF68634077}"/>
              </a:ext>
            </a:extLst>
          </p:cNvPr>
          <p:cNvSpPr txBox="1"/>
          <p:nvPr/>
        </p:nvSpPr>
        <p:spPr>
          <a:xfrm>
            <a:off x="1827095" y="3569040"/>
            <a:ext cx="128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Equilibrium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point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AC6ED19-89E2-496F-A7C9-1348B70CD901}"/>
              </a:ext>
            </a:extLst>
          </p:cNvPr>
          <p:cNvSpPr/>
          <p:nvPr/>
        </p:nvSpPr>
        <p:spPr>
          <a:xfrm>
            <a:off x="2055007" y="3353040"/>
            <a:ext cx="82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EF9C23-15DE-440B-875F-03412651A1FA}"/>
              </a:ext>
            </a:extLst>
          </p:cNvPr>
          <p:cNvGrpSpPr/>
          <p:nvPr/>
        </p:nvGrpSpPr>
        <p:grpSpPr>
          <a:xfrm>
            <a:off x="3262536" y="3113378"/>
            <a:ext cx="1150944" cy="1001513"/>
            <a:chOff x="6456595" y="2988401"/>
            <a:chExt cx="1150944" cy="10015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AFA65B-41E9-45D7-98EF-576D96035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076" y="3493499"/>
              <a:ext cx="552463" cy="15967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1B7F3E2-8DE3-4ED9-B3E1-ECAC719BA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17" y="3493499"/>
              <a:ext cx="552462" cy="15967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81DC5D-C6B3-4E53-8556-A97D8D5F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595" y="2988401"/>
              <a:ext cx="552463" cy="15967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8052BD8-80BE-45B5-9CC7-68F93B33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012" y="2988401"/>
              <a:ext cx="552463" cy="15967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3F1BC37-A633-472A-8599-EB3CD1C5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669" y="3156767"/>
              <a:ext cx="552463" cy="15967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75EC544-FA17-4D0B-9035-91FDBD485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791" y="3325133"/>
              <a:ext cx="552463" cy="15967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4D78E65-7DF2-49A8-837D-B0731E841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2143" y="3156767"/>
              <a:ext cx="552463" cy="15967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F305DB4-932E-480E-A809-ACA80517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706" y="3325133"/>
              <a:ext cx="552463" cy="15967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7C8FF05-077B-4FD9-A765-AF8F78E1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17" y="3661865"/>
              <a:ext cx="552462" cy="159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2641C94-F78E-422C-A67F-42DFF4AB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165" y="3830236"/>
              <a:ext cx="552462" cy="15967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8028644-66A5-4BF7-9DA8-7EAA551C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86" y="3661865"/>
              <a:ext cx="552462" cy="15967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CC065BE-BDF4-4757-8A23-0332F84E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962" y="3830231"/>
              <a:ext cx="552462" cy="15967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58542D5-F637-43CE-AA2D-24EFA5F65FA5}"/>
              </a:ext>
            </a:extLst>
          </p:cNvPr>
          <p:cNvSpPr txBox="1"/>
          <p:nvPr/>
        </p:nvSpPr>
        <p:spPr>
          <a:xfrm>
            <a:off x="3010009" y="4201637"/>
            <a:ext cx="165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generation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FA3503B-0353-4938-B625-B55A830D93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5" y="3044942"/>
            <a:ext cx="1459698" cy="109200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8D5F254-09A0-48A3-BD99-72BF058723A8}"/>
              </a:ext>
            </a:extLst>
          </p:cNvPr>
          <p:cNvSpPr txBox="1"/>
          <p:nvPr/>
        </p:nvSpPr>
        <p:spPr>
          <a:xfrm>
            <a:off x="4954164" y="4201637"/>
            <a:ext cx="1845566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interconnection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17279DE-C891-492F-9CC9-E3EDAB26EA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08" y="3412240"/>
            <a:ext cx="1621423" cy="46863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FD70E9-EBAD-4A4E-853F-6FF1FFFA2231}"/>
              </a:ext>
            </a:extLst>
          </p:cNvPr>
          <p:cNvSpPr txBox="1"/>
          <p:nvPr/>
        </p:nvSpPr>
        <p:spPr>
          <a:xfrm>
            <a:off x="7266096" y="3999008"/>
            <a:ext cx="1232151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model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C212290B-FEA8-4D4B-8B49-C1E2C8CF6C2C}"/>
              </a:ext>
            </a:extLst>
          </p:cNvPr>
          <p:cNvSpPr/>
          <p:nvPr/>
        </p:nvSpPr>
        <p:spPr>
          <a:xfrm>
            <a:off x="4623531" y="3535678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90747C0-CBDF-4BA6-83ED-9D2C835F3C9C}"/>
              </a:ext>
            </a:extLst>
          </p:cNvPr>
          <p:cNvSpPr/>
          <p:nvPr/>
        </p:nvSpPr>
        <p:spPr>
          <a:xfrm>
            <a:off x="6625120" y="3529462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1437B98-2C9E-4B42-9010-92E93A32779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/>
          <a:stretch/>
        </p:blipFill>
        <p:spPr bwMode="auto">
          <a:xfrm>
            <a:off x="9291875" y="3019835"/>
            <a:ext cx="973051" cy="8824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2114D35-B6AC-4552-8EE8-971A33613F54}"/>
              </a:ext>
            </a:extLst>
          </p:cNvPr>
          <p:cNvSpPr txBox="1"/>
          <p:nvPr/>
        </p:nvSpPr>
        <p:spPr>
          <a:xfrm>
            <a:off x="4176114" y="4811902"/>
            <a:ext cx="324810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Control Systems Library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F1601659-BF0F-4342-BD6A-884CBDB4AC70}"/>
              </a:ext>
            </a:extLst>
          </p:cNvPr>
          <p:cNvSpPr/>
          <p:nvPr/>
        </p:nvSpPr>
        <p:spPr>
          <a:xfrm rot="16200000">
            <a:off x="3450485" y="4904244"/>
            <a:ext cx="670091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215A9D6-EC06-49B9-A4C1-8E1705B6D9E5}"/>
              </a:ext>
            </a:extLst>
          </p:cNvPr>
          <p:cNvSpPr/>
          <p:nvPr/>
        </p:nvSpPr>
        <p:spPr>
          <a:xfrm rot="5400000">
            <a:off x="1302037" y="2806520"/>
            <a:ext cx="456847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F1D323-BA71-4F02-9C4A-3AA7814B30B4}"/>
              </a:ext>
            </a:extLst>
          </p:cNvPr>
          <p:cNvSpPr txBox="1"/>
          <p:nvPr/>
        </p:nvSpPr>
        <p:spPr>
          <a:xfrm>
            <a:off x="842597" y="6201171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16C28F-B2CF-4A81-B789-6342C9D3FDA5}"/>
              </a:ext>
            </a:extLst>
          </p:cNvPr>
          <p:cNvSpPr txBox="1"/>
          <p:nvPr/>
        </p:nvSpPr>
        <p:spPr>
          <a:xfrm>
            <a:off x="3020334" y="6177296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9063192C-5A6A-4E1B-8103-E90BFEF90A14}"/>
              </a:ext>
            </a:extLst>
          </p:cNvPr>
          <p:cNvSpPr/>
          <p:nvPr/>
        </p:nvSpPr>
        <p:spPr>
          <a:xfrm rot="5400000">
            <a:off x="3683911" y="2736944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9292A603-89CE-4308-AEB6-7A0237225579}"/>
              </a:ext>
            </a:extLst>
          </p:cNvPr>
          <p:cNvSpPr/>
          <p:nvPr/>
        </p:nvSpPr>
        <p:spPr>
          <a:xfrm rot="16200000">
            <a:off x="1410495" y="5085812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6B58A53-B446-46EF-955F-0F60A9C72550}"/>
              </a:ext>
            </a:extLst>
          </p:cNvPr>
          <p:cNvSpPr/>
          <p:nvPr/>
        </p:nvSpPr>
        <p:spPr>
          <a:xfrm rot="19524146">
            <a:off x="8877967" y="3461040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8500BE92-CD74-420A-8B86-6C6A7C58C441}"/>
              </a:ext>
            </a:extLst>
          </p:cNvPr>
          <p:cNvSpPr/>
          <p:nvPr/>
        </p:nvSpPr>
        <p:spPr>
          <a:xfrm rot="2788531">
            <a:off x="8899381" y="3973033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D735E4-5FE4-482F-A8EA-265410A85EC9}"/>
              </a:ext>
            </a:extLst>
          </p:cNvPr>
          <p:cNvSpPr txBox="1"/>
          <p:nvPr/>
        </p:nvSpPr>
        <p:spPr>
          <a:xfrm>
            <a:off x="9304219" y="4093915"/>
            <a:ext cx="652418" cy="369332"/>
          </a:xfrm>
          <a:prstGeom prst="rect">
            <a:avLst/>
          </a:prstGeom>
          <a:solidFill>
            <a:srgbClr val="EBEBEB"/>
          </a:solidFill>
          <a:ln>
            <a:solidFill>
              <a:srgbClr val="82828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latin typeface="Century Schoolbook" panose="02040604050505020304" pitchFamily="18" charset="0"/>
              </a:rPr>
              <a:t>G(s)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486564-9CEC-4533-93E3-BA463F54ABF5}"/>
              </a:ext>
            </a:extLst>
          </p:cNvPr>
          <p:cNvSpPr txBox="1"/>
          <p:nvPr/>
        </p:nvSpPr>
        <p:spPr>
          <a:xfrm>
            <a:off x="10672312" y="3227573"/>
            <a:ext cx="308558" cy="369332"/>
          </a:xfrm>
          <a:prstGeom prst="rect">
            <a:avLst/>
          </a:prstGeom>
          <a:solidFill>
            <a:srgbClr val="EBEBEB"/>
          </a:solidFill>
          <a:ln>
            <a:solidFill>
              <a:srgbClr val="82828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latin typeface="Century Schoolbook" panose="02040604050505020304" pitchFamily="18" charset="0"/>
              </a:rPr>
              <a:t>ξ</a:t>
            </a:r>
            <a:endParaRPr lang="it-IT" dirty="0">
              <a:latin typeface="Century Schoolbook" panose="020406040505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DFC5E3-A521-45D5-9438-EE7A5F87997C}"/>
              </a:ext>
            </a:extLst>
          </p:cNvPr>
          <p:cNvSpPr txBox="1"/>
          <p:nvPr/>
        </p:nvSpPr>
        <p:spPr>
          <a:xfrm>
            <a:off x="10317815" y="4087890"/>
            <a:ext cx="945181" cy="584775"/>
          </a:xfrm>
          <a:prstGeom prst="rect">
            <a:avLst/>
          </a:prstGeom>
          <a:solidFill>
            <a:srgbClr val="EBEBEB"/>
          </a:solidFill>
          <a:ln>
            <a:solidFill>
              <a:srgbClr val="82828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latin typeface="Monotype Corsiva" panose="03010101010201010101" pitchFamily="66" charset="0"/>
              </a:rPr>
              <a:t>H</a:t>
            </a:r>
            <a:r>
              <a:rPr lang="it-IT" baseline="-25000" dirty="0">
                <a:latin typeface="Monotype Corsiva" panose="03010101010201010101" pitchFamily="66" charset="0"/>
              </a:rPr>
              <a:t>2</a:t>
            </a:r>
            <a:r>
              <a:rPr lang="it-IT" dirty="0">
                <a:latin typeface="Monotype Corsiva" panose="03010101010201010101" pitchFamily="66" charset="0"/>
              </a:rPr>
              <a:t> </a:t>
            </a:r>
            <a:r>
              <a:rPr lang="it-IT" sz="1400" dirty="0">
                <a:latin typeface="+mj-lt"/>
              </a:rPr>
              <a:t>norm</a:t>
            </a:r>
          </a:p>
          <a:p>
            <a:r>
              <a:rPr lang="it-IT" sz="1400" dirty="0">
                <a:latin typeface="+mj-lt"/>
              </a:rPr>
              <a:t>DC Gains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6E023B18-2742-4CA7-A3D9-4D14F9A048DD}"/>
              </a:ext>
            </a:extLst>
          </p:cNvPr>
          <p:cNvSpPr/>
          <p:nvPr/>
        </p:nvSpPr>
        <p:spPr>
          <a:xfrm>
            <a:off x="10273730" y="3299078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CDFED17D-A4B9-45D2-9D41-80890090CABD}"/>
              </a:ext>
            </a:extLst>
          </p:cNvPr>
          <p:cNvSpPr/>
          <p:nvPr/>
        </p:nvSpPr>
        <p:spPr>
          <a:xfrm>
            <a:off x="9993226" y="4215323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6776C1-97E9-495B-9993-FDAECFD9D9EA}"/>
              </a:ext>
            </a:extLst>
          </p:cNvPr>
          <p:cNvSpPr txBox="1"/>
          <p:nvPr/>
        </p:nvSpPr>
        <p:spPr>
          <a:xfrm>
            <a:off x="7737295" y="845428"/>
            <a:ext cx="89379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GridCal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F67012-C9F6-4F77-8980-2D6E26221A99}"/>
              </a:ext>
            </a:extLst>
          </p:cNvPr>
          <p:cNvSpPr txBox="1"/>
          <p:nvPr/>
        </p:nvSpPr>
        <p:spPr>
          <a:xfrm>
            <a:off x="7562139" y="263501"/>
            <a:ext cx="117308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Power flow calculation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043E64-1F8B-4191-B4CD-2A8926CEBDF8}"/>
              </a:ext>
            </a:extLst>
          </p:cNvPr>
          <p:cNvSpPr/>
          <p:nvPr/>
        </p:nvSpPr>
        <p:spPr>
          <a:xfrm>
            <a:off x="7185360" y="-1786198"/>
            <a:ext cx="196335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Sampled Input Data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37E276-F168-4821-A969-94E0E9D7B779}"/>
              </a:ext>
            </a:extLst>
          </p:cNvPr>
          <p:cNvSpPr/>
          <p:nvPr/>
        </p:nvSpPr>
        <p:spPr>
          <a:xfrm>
            <a:off x="7208463" y="-1372348"/>
            <a:ext cx="4148637" cy="11452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4AEB6BB-4A1E-48B1-98D5-233C6D55B9FF}"/>
              </a:ext>
            </a:extLst>
          </p:cNvPr>
          <p:cNvGrpSpPr/>
          <p:nvPr/>
        </p:nvGrpSpPr>
        <p:grpSpPr>
          <a:xfrm>
            <a:off x="7559329" y="-1334965"/>
            <a:ext cx="1049056" cy="660022"/>
            <a:chOff x="798363" y="3076196"/>
            <a:chExt cx="1049056" cy="660022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DF5A4C-E3F3-42B3-8A88-5BC078643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950016-43FE-4188-8256-1ACAB748A32C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Operating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point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14F70E-40BA-4D1B-84B5-EF149E94D9D6}"/>
              </a:ext>
            </a:extLst>
          </p:cNvPr>
          <p:cNvGrpSpPr/>
          <p:nvPr/>
        </p:nvGrpSpPr>
        <p:grpSpPr>
          <a:xfrm>
            <a:off x="9691154" y="-1332482"/>
            <a:ext cx="1216410" cy="660718"/>
            <a:chOff x="533575" y="4453076"/>
            <a:chExt cx="1216410" cy="66071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A72ADFA-B532-415A-8F14-E737C6B6C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5041818-F18A-44B1-91CA-8DA6850490F5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2F03DAB-ED7F-4FBE-8160-423E19E0D899}"/>
              </a:ext>
            </a:extLst>
          </p:cNvPr>
          <p:cNvSpPr txBox="1"/>
          <p:nvPr/>
        </p:nvSpPr>
        <p:spPr>
          <a:xfrm>
            <a:off x="9630428" y="264671"/>
            <a:ext cx="165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generation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9A1F14-D4C3-4EBC-B3E7-8B2AF3DB2DEB}"/>
              </a:ext>
            </a:extLst>
          </p:cNvPr>
          <p:cNvSpPr txBox="1"/>
          <p:nvPr/>
        </p:nvSpPr>
        <p:spPr>
          <a:xfrm>
            <a:off x="7288165" y="-597700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17427F-4F71-4E9E-AA17-A49AE09044AA}"/>
              </a:ext>
            </a:extLst>
          </p:cNvPr>
          <p:cNvSpPr txBox="1"/>
          <p:nvPr/>
        </p:nvSpPr>
        <p:spPr>
          <a:xfrm>
            <a:off x="9465902" y="-621575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24614F94-42FF-439B-AC97-5F2603A65B7A}"/>
              </a:ext>
            </a:extLst>
          </p:cNvPr>
          <p:cNvSpPr/>
          <p:nvPr/>
        </p:nvSpPr>
        <p:spPr>
          <a:xfrm rot="5400000">
            <a:off x="8002101" y="-178737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32C9F165-8571-4B75-8282-CA6630087146}"/>
              </a:ext>
            </a:extLst>
          </p:cNvPr>
          <p:cNvSpPr/>
          <p:nvPr/>
        </p:nvSpPr>
        <p:spPr>
          <a:xfrm rot="5400000">
            <a:off x="10263635" y="-154888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C252FDF-771C-4D1D-AE4F-7E8B6AF28A47}"/>
              </a:ext>
            </a:extLst>
          </p:cNvPr>
          <p:cNvSpPr txBox="1"/>
          <p:nvPr/>
        </p:nvSpPr>
        <p:spPr>
          <a:xfrm>
            <a:off x="9649066" y="842578"/>
            <a:ext cx="1637362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Control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Systems Library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8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D1F9A-0CC4-464F-B287-169D4D24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D211B-DEC1-418C-9D4B-BAB1D063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580DB8-A82E-4929-9195-B0F9B160B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4F7C407-CAA2-4EBF-A929-3F68DDDEC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861077"/>
              </p:ext>
            </p:extLst>
          </p:nvPr>
        </p:nvGraphicFramePr>
        <p:xfrm>
          <a:off x="1082562" y="1508711"/>
          <a:ext cx="7994875" cy="558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92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719DB5A4-A88C-4274-83DA-698652CC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31" y="1407844"/>
            <a:ext cx="4768825" cy="46910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310" y="861075"/>
            <a:ext cx="384810" cy="365125"/>
          </a:xfrm>
        </p:spPr>
        <p:txBody>
          <a:bodyPr/>
          <a:lstStyle/>
          <a:p>
            <a:fld id="{0704FF88-3403-497E-B416-9966E831953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45D31-353C-4936-8BEB-9F8F43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6776C1-97E9-495B-9993-FDAECFD9D9EA}"/>
              </a:ext>
            </a:extLst>
          </p:cNvPr>
          <p:cNvSpPr txBox="1"/>
          <p:nvPr/>
        </p:nvSpPr>
        <p:spPr>
          <a:xfrm>
            <a:off x="2470997" y="5830384"/>
            <a:ext cx="89379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GridCal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F67012-C9F6-4F77-8980-2D6E26221A99}"/>
              </a:ext>
            </a:extLst>
          </p:cNvPr>
          <p:cNvSpPr txBox="1"/>
          <p:nvPr/>
        </p:nvSpPr>
        <p:spPr>
          <a:xfrm>
            <a:off x="2295841" y="5248457"/>
            <a:ext cx="117308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Power flow calculation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043E64-1F8B-4191-B4CD-2A8926CEBDF8}"/>
              </a:ext>
            </a:extLst>
          </p:cNvPr>
          <p:cNvSpPr/>
          <p:nvPr/>
        </p:nvSpPr>
        <p:spPr>
          <a:xfrm>
            <a:off x="1900219" y="1122470"/>
            <a:ext cx="196335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Sampled Input Data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37E276-F168-4821-A969-94E0E9D7B779}"/>
              </a:ext>
            </a:extLst>
          </p:cNvPr>
          <p:cNvSpPr/>
          <p:nvPr/>
        </p:nvSpPr>
        <p:spPr>
          <a:xfrm>
            <a:off x="1923322" y="1538450"/>
            <a:ext cx="4148637" cy="11452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4AEB6BB-4A1E-48B1-98D5-233C6D55B9FF}"/>
              </a:ext>
            </a:extLst>
          </p:cNvPr>
          <p:cNvGrpSpPr/>
          <p:nvPr/>
        </p:nvGrpSpPr>
        <p:grpSpPr>
          <a:xfrm>
            <a:off x="2274188" y="1575833"/>
            <a:ext cx="1049056" cy="660022"/>
            <a:chOff x="798363" y="3076196"/>
            <a:chExt cx="1049056" cy="660022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DF5A4C-E3F3-42B3-8A88-5BC078643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950016-43FE-4188-8256-1ACAB748A32C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Operating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point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14F70E-40BA-4D1B-84B5-EF149E94D9D6}"/>
              </a:ext>
            </a:extLst>
          </p:cNvPr>
          <p:cNvGrpSpPr/>
          <p:nvPr/>
        </p:nvGrpSpPr>
        <p:grpSpPr>
          <a:xfrm>
            <a:off x="4406013" y="1578316"/>
            <a:ext cx="1216410" cy="660718"/>
            <a:chOff x="533575" y="4453076"/>
            <a:chExt cx="1216410" cy="66071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A72ADFA-B532-415A-8F14-E737C6B6C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5041818-F18A-44B1-91CA-8DA6850490F5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C9A1F14-D4C3-4EBC-B3E7-8B2AF3DB2DEB}"/>
              </a:ext>
            </a:extLst>
          </p:cNvPr>
          <p:cNvSpPr txBox="1"/>
          <p:nvPr/>
        </p:nvSpPr>
        <p:spPr>
          <a:xfrm>
            <a:off x="2003024" y="2313098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17427F-4F71-4E9E-AA17-A49AE09044AA}"/>
              </a:ext>
            </a:extLst>
          </p:cNvPr>
          <p:cNvSpPr txBox="1"/>
          <p:nvPr/>
        </p:nvSpPr>
        <p:spPr>
          <a:xfrm>
            <a:off x="4180761" y="2289223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24614F94-42FF-439B-AC97-5F2603A65B7A}"/>
              </a:ext>
            </a:extLst>
          </p:cNvPr>
          <p:cNvSpPr/>
          <p:nvPr/>
        </p:nvSpPr>
        <p:spPr>
          <a:xfrm rot="5400000">
            <a:off x="2735803" y="4806219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FA13E098-FE4D-4726-A00C-3B3C4D8A1E67}"/>
              </a:ext>
            </a:extLst>
          </p:cNvPr>
          <p:cNvSpPr/>
          <p:nvPr/>
        </p:nvSpPr>
        <p:spPr>
          <a:xfrm rot="5400000">
            <a:off x="2735804" y="2727080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C198557-4F3A-4E2F-B59D-A1FB3419275A}"/>
              </a:ext>
            </a:extLst>
          </p:cNvPr>
          <p:cNvSpPr/>
          <p:nvPr/>
        </p:nvSpPr>
        <p:spPr>
          <a:xfrm rot="5400000">
            <a:off x="2776638" y="2375602"/>
            <a:ext cx="178959" cy="18420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E1FC2C-076F-4EB9-9C24-5BD2D16B02C3}"/>
              </a:ext>
            </a:extLst>
          </p:cNvPr>
          <p:cNvSpPr txBox="1"/>
          <p:nvPr/>
        </p:nvSpPr>
        <p:spPr>
          <a:xfrm>
            <a:off x="1945107" y="3377832"/>
            <a:ext cx="1585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P,Q @Load Bus</a:t>
            </a:r>
          </a:p>
          <a:p>
            <a:pPr algn="ctr"/>
            <a:endParaRPr lang="it-IT" sz="1400" dirty="0"/>
          </a:p>
          <a:p>
            <a:pPr algn="ctr"/>
            <a:r>
              <a:rPr lang="it-IT" sz="1400" dirty="0"/>
              <a:t>P,V @Generation Bus</a:t>
            </a:r>
          </a:p>
          <a:p>
            <a:pPr algn="ctr"/>
            <a:endParaRPr lang="it-IT" sz="1400" dirty="0"/>
          </a:p>
          <a:p>
            <a:pPr algn="ctr"/>
            <a:r>
              <a:rPr lang="it-IT" sz="1400" dirty="0"/>
              <a:t>V,θ @Slack Bus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D75953A-60CB-48BA-A8C4-68A630FF0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7500" y="3833942"/>
            <a:ext cx="257330" cy="25733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5FDA0F0-C7D1-4FA3-AF67-BB16625B6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985" y="3408499"/>
            <a:ext cx="206360" cy="28006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9EB3A6F7-DB7F-4855-86C0-2CF422CD249F}"/>
              </a:ext>
            </a:extLst>
          </p:cNvPr>
          <p:cNvSpPr/>
          <p:nvPr/>
        </p:nvSpPr>
        <p:spPr>
          <a:xfrm>
            <a:off x="3997640" y="1226200"/>
            <a:ext cx="2201347" cy="34975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F96AF0-6E1F-4CFB-9E95-153D8B6EBBCA}"/>
              </a:ext>
            </a:extLst>
          </p:cNvPr>
          <p:cNvSpPr/>
          <p:nvPr/>
        </p:nvSpPr>
        <p:spPr>
          <a:xfrm>
            <a:off x="6523183" y="1072311"/>
            <a:ext cx="255985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Case Study: 118 Bus System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8C678F-0037-490D-A092-38CB2892BCF9}"/>
              </a:ext>
            </a:extLst>
          </p:cNvPr>
          <p:cNvSpPr txBox="1"/>
          <p:nvPr/>
        </p:nvSpPr>
        <p:spPr>
          <a:xfrm>
            <a:off x="3124200" y="6958921"/>
            <a:ext cx="594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Define a system set-up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Amount of power installed in each Generation Bus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Peak and minimum total power demand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Loads’ participation factors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F015A0-F7B9-40EF-B9CF-4795F086705D}"/>
              </a:ext>
            </a:extLst>
          </p:cNvPr>
          <p:cNvSpPr txBox="1"/>
          <p:nvPr/>
        </p:nvSpPr>
        <p:spPr>
          <a:xfrm>
            <a:off x="12651740" y="1526300"/>
            <a:ext cx="2209800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System elements: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28 Generation buses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91 Loads buses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172 Lines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9 Transformers</a:t>
            </a:r>
          </a:p>
        </p:txBody>
      </p:sp>
      <p:graphicFrame>
        <p:nvGraphicFramePr>
          <p:cNvPr id="102" name="Diagram 101">
            <a:extLst>
              <a:ext uri="{FF2B5EF4-FFF2-40B4-BE49-F238E27FC236}">
                <a16:creationId xmlns:a16="http://schemas.microsoft.com/office/drawing/2014/main" id="{63209833-C1A9-41C6-B0B3-98874C51E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45549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2E421B-6E35-4E1E-9DF7-6AB0F62D4801}"/>
              </a:ext>
            </a:extLst>
          </p:cNvPr>
          <p:cNvGrpSpPr/>
          <p:nvPr/>
        </p:nvGrpSpPr>
        <p:grpSpPr>
          <a:xfrm>
            <a:off x="243068" y="1098875"/>
            <a:ext cx="1600524" cy="310111"/>
            <a:chOff x="0" y="0"/>
            <a:chExt cx="2853639" cy="558893"/>
          </a:xfrm>
        </p:grpSpPr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06FF7A48-E4F9-4960-971F-A3A777C9D10E}"/>
                </a:ext>
              </a:extLst>
            </p:cNvPr>
            <p:cNvSpPr/>
            <p:nvPr/>
          </p:nvSpPr>
          <p:spPr>
            <a:xfrm>
              <a:off x="0" y="0"/>
              <a:ext cx="2853639" cy="558893"/>
            </a:xfrm>
            <a:prstGeom prst="chevron">
              <a:avLst/>
            </a:prstGeom>
            <a:solidFill>
              <a:srgbClr val="0066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Arrow: Chevron 4">
              <a:extLst>
                <a:ext uri="{FF2B5EF4-FFF2-40B4-BE49-F238E27FC236}">
                  <a16:creationId xmlns:a16="http://schemas.microsoft.com/office/drawing/2014/main" id="{F0CD13BA-F690-4D7F-A48E-E5C518F975AE}"/>
                </a:ext>
              </a:extLst>
            </p:cNvPr>
            <p:cNvSpPr txBox="1"/>
            <p:nvPr/>
          </p:nvSpPr>
          <p:spPr>
            <a:xfrm>
              <a:off x="279447" y="0"/>
              <a:ext cx="2294746" cy="55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200" kern="1200" dirty="0"/>
                <a:t>Space Definition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05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719DB5A4-A88C-4274-83DA-698652CC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6615" y="1407844"/>
            <a:ext cx="4211894" cy="46910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33702" y="1066846"/>
            <a:ext cx="384810" cy="365125"/>
          </a:xfrm>
        </p:spPr>
        <p:txBody>
          <a:bodyPr/>
          <a:lstStyle/>
          <a:p>
            <a:fld id="{0704FF88-3403-497E-B416-9966E831953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45D31-353C-4936-8BEB-9F8F43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043E64-1F8B-4191-B4CD-2A8926CEBDF8}"/>
              </a:ext>
            </a:extLst>
          </p:cNvPr>
          <p:cNvSpPr/>
          <p:nvPr/>
        </p:nvSpPr>
        <p:spPr>
          <a:xfrm>
            <a:off x="1516066" y="1122470"/>
            <a:ext cx="196335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Sampled Input Data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37E276-F168-4821-A969-94E0E9D7B779}"/>
              </a:ext>
            </a:extLst>
          </p:cNvPr>
          <p:cNvSpPr/>
          <p:nvPr/>
        </p:nvSpPr>
        <p:spPr>
          <a:xfrm>
            <a:off x="1539169" y="1538450"/>
            <a:ext cx="4148637" cy="11452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4AEB6BB-4A1E-48B1-98D5-233C6D55B9FF}"/>
              </a:ext>
            </a:extLst>
          </p:cNvPr>
          <p:cNvGrpSpPr/>
          <p:nvPr/>
        </p:nvGrpSpPr>
        <p:grpSpPr>
          <a:xfrm>
            <a:off x="1890035" y="1575833"/>
            <a:ext cx="1049056" cy="660022"/>
            <a:chOff x="798363" y="3076196"/>
            <a:chExt cx="1049056" cy="660022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DF5A4C-E3F3-42B3-8A88-5BC078643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950016-43FE-4188-8256-1ACAB748A32C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Operating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point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14F70E-40BA-4D1B-84B5-EF149E94D9D6}"/>
              </a:ext>
            </a:extLst>
          </p:cNvPr>
          <p:cNvGrpSpPr/>
          <p:nvPr/>
        </p:nvGrpSpPr>
        <p:grpSpPr>
          <a:xfrm>
            <a:off x="4021860" y="1578316"/>
            <a:ext cx="1216410" cy="660718"/>
            <a:chOff x="533575" y="4453076"/>
            <a:chExt cx="1216410" cy="66071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A72ADFA-B532-415A-8F14-E737C6B6C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5041818-F18A-44B1-91CA-8DA6850490F5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2F03DAB-ED7F-4FBE-8160-423E19E0D899}"/>
              </a:ext>
            </a:extLst>
          </p:cNvPr>
          <p:cNvSpPr txBox="1"/>
          <p:nvPr/>
        </p:nvSpPr>
        <p:spPr>
          <a:xfrm>
            <a:off x="3876734" y="4997781"/>
            <a:ext cx="165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generation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9A1F14-D4C3-4EBC-B3E7-8B2AF3DB2DEB}"/>
              </a:ext>
            </a:extLst>
          </p:cNvPr>
          <p:cNvSpPr txBox="1"/>
          <p:nvPr/>
        </p:nvSpPr>
        <p:spPr>
          <a:xfrm>
            <a:off x="1618871" y="2313098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17427F-4F71-4E9E-AA17-A49AE09044AA}"/>
              </a:ext>
            </a:extLst>
          </p:cNvPr>
          <p:cNvSpPr txBox="1"/>
          <p:nvPr/>
        </p:nvSpPr>
        <p:spPr>
          <a:xfrm>
            <a:off x="3796608" y="2289223"/>
            <a:ext cx="1757748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32C9F165-8571-4B75-8282-CA6630087146}"/>
              </a:ext>
            </a:extLst>
          </p:cNvPr>
          <p:cNvSpPr/>
          <p:nvPr/>
        </p:nvSpPr>
        <p:spPr>
          <a:xfrm rot="5400000">
            <a:off x="4509941" y="4578222"/>
            <a:ext cx="308193" cy="3759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C252FDF-771C-4D1D-AE4F-7E8B6AF28A47}"/>
              </a:ext>
            </a:extLst>
          </p:cNvPr>
          <p:cNvSpPr txBox="1"/>
          <p:nvPr/>
        </p:nvSpPr>
        <p:spPr>
          <a:xfrm>
            <a:off x="3895372" y="5575688"/>
            <a:ext cx="1637362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Control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Systems Library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C198557-4F3A-4E2F-B59D-A1FB3419275A}"/>
              </a:ext>
            </a:extLst>
          </p:cNvPr>
          <p:cNvSpPr/>
          <p:nvPr/>
        </p:nvSpPr>
        <p:spPr>
          <a:xfrm rot="5400000">
            <a:off x="3994414" y="2730482"/>
            <a:ext cx="218490" cy="12784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E1FC2C-076F-4EB9-9C24-5BD2D16B02C3}"/>
              </a:ext>
            </a:extLst>
          </p:cNvPr>
          <p:cNvSpPr txBox="1"/>
          <p:nvPr/>
        </p:nvSpPr>
        <p:spPr>
          <a:xfrm>
            <a:off x="3377496" y="3401527"/>
            <a:ext cx="1452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P,Q @SG</a:t>
            </a:r>
          </a:p>
          <a:p>
            <a:pPr algn="ctr"/>
            <a:endParaRPr lang="it-IT" sz="1400" dirty="0"/>
          </a:p>
          <a:p>
            <a:pPr algn="ctr"/>
            <a:r>
              <a:rPr lang="it-IT" sz="1400" dirty="0"/>
              <a:t>P,Q @ GFOL</a:t>
            </a:r>
          </a:p>
          <a:p>
            <a:pPr algn="ctr"/>
            <a:endParaRPr lang="it-IT" sz="1400" dirty="0"/>
          </a:p>
          <a:p>
            <a:pPr algn="ctr"/>
            <a:r>
              <a:rPr lang="it-IT" sz="1400" dirty="0"/>
              <a:t>P,Q @ GFOR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EB3A6F7-DB7F-4855-86C0-2CF422CD249F}"/>
              </a:ext>
            </a:extLst>
          </p:cNvPr>
          <p:cNvSpPr/>
          <p:nvPr/>
        </p:nvSpPr>
        <p:spPr>
          <a:xfrm>
            <a:off x="1366764" y="1511721"/>
            <a:ext cx="2201347" cy="349758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F96AF0-6E1F-4CFB-9E95-153D8B6EBBCA}"/>
              </a:ext>
            </a:extLst>
          </p:cNvPr>
          <p:cNvSpPr/>
          <p:nvPr/>
        </p:nvSpPr>
        <p:spPr>
          <a:xfrm>
            <a:off x="6771990" y="1066846"/>
            <a:ext cx="255985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Case Study: 118 Bus System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4CED55A-E9EB-4919-BA2C-3C7B09647704}"/>
              </a:ext>
            </a:extLst>
          </p:cNvPr>
          <p:cNvSpPr/>
          <p:nvPr/>
        </p:nvSpPr>
        <p:spPr>
          <a:xfrm rot="3324146">
            <a:off x="4761955" y="2852512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8D46D19-8B2C-4BCA-9185-0DC97FBF1447}"/>
              </a:ext>
            </a:extLst>
          </p:cNvPr>
          <p:cNvSpPr/>
          <p:nvPr/>
        </p:nvSpPr>
        <p:spPr>
          <a:xfrm rot="8188531">
            <a:off x="4230599" y="2832570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9BB860A-BD49-4908-813C-95DD93FBCBB1}"/>
              </a:ext>
            </a:extLst>
          </p:cNvPr>
          <p:cNvSpPr/>
          <p:nvPr/>
        </p:nvSpPr>
        <p:spPr>
          <a:xfrm rot="5400000">
            <a:off x="5398378" y="2730482"/>
            <a:ext cx="218490" cy="12784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B7C01A-5A78-43DD-8D26-CEC4A46247CB}"/>
                  </a:ext>
                </a:extLst>
              </p:cNvPr>
              <p:cNvSpPr txBox="1"/>
              <p:nvPr/>
            </p:nvSpPr>
            <p:spPr>
              <a:xfrm>
                <a:off x="4775048" y="3401527"/>
                <a:ext cx="1452326" cy="771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1400" dirty="0"/>
                  <a:t> @ GFOL</a:t>
                </a:r>
              </a:p>
              <a:p>
                <a:pPr algn="ctr"/>
                <a:endParaRPr lang="it-IT" sz="1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1400" dirty="0"/>
                  <a:t> @ GFOR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B7C01A-5A78-43DD-8D26-CEC4A4624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48" y="3401527"/>
                <a:ext cx="1452326" cy="771878"/>
              </a:xfrm>
              <a:prstGeom prst="rect">
                <a:avLst/>
              </a:prstGeom>
              <a:blipFill>
                <a:blip r:embed="rId4"/>
                <a:stretch>
                  <a:fillRect t="-1575" b="-39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8DFD90F-5C03-428F-ACA7-5CEB2E15EE75}"/>
              </a:ext>
            </a:extLst>
          </p:cNvPr>
          <p:cNvSpPr txBox="1"/>
          <p:nvPr/>
        </p:nvSpPr>
        <p:spPr>
          <a:xfrm>
            <a:off x="12661473" y="1585859"/>
            <a:ext cx="2209800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System elements: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28 Generation buses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91 Loads buses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172 Lines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9 Transformers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ED29EB-F5D1-46C4-9C8A-F79DA68B1E0D}"/>
              </a:ext>
            </a:extLst>
          </p:cNvPr>
          <p:cNvGrpSpPr/>
          <p:nvPr/>
        </p:nvGrpSpPr>
        <p:grpSpPr>
          <a:xfrm>
            <a:off x="-116620" y="1121303"/>
            <a:ext cx="1600524" cy="310111"/>
            <a:chOff x="0" y="0"/>
            <a:chExt cx="2853639" cy="558893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14789725-D4C7-4FD3-9D7C-ABECC26D5F8F}"/>
                </a:ext>
              </a:extLst>
            </p:cNvPr>
            <p:cNvSpPr/>
            <p:nvPr/>
          </p:nvSpPr>
          <p:spPr>
            <a:xfrm>
              <a:off x="0" y="0"/>
              <a:ext cx="2853639" cy="558893"/>
            </a:xfrm>
            <a:prstGeom prst="chevron">
              <a:avLst/>
            </a:prstGeom>
            <a:solidFill>
              <a:srgbClr val="0066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CB2F12CE-183C-49B9-B53B-93ED7B2FA5DF}"/>
                </a:ext>
              </a:extLst>
            </p:cNvPr>
            <p:cNvSpPr txBox="1"/>
            <p:nvPr/>
          </p:nvSpPr>
          <p:spPr>
            <a:xfrm>
              <a:off x="279447" y="0"/>
              <a:ext cx="2294746" cy="55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200" kern="1200" dirty="0"/>
                <a:t>Space Definition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522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F742BD9-3853-4F45-82DE-3C507C49FCE1}"/>
              </a:ext>
            </a:extLst>
          </p:cNvPr>
          <p:cNvSpPr/>
          <p:nvPr/>
        </p:nvSpPr>
        <p:spPr>
          <a:xfrm rot="5400000">
            <a:off x="568255" y="1745378"/>
            <a:ext cx="3691119" cy="33672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28F708-C607-4AA1-932D-E20C6085EB8A}"/>
              </a:ext>
            </a:extLst>
          </p:cNvPr>
          <p:cNvSpPr/>
          <p:nvPr/>
        </p:nvSpPr>
        <p:spPr>
          <a:xfrm rot="5400000">
            <a:off x="3437787" y="2243379"/>
            <a:ext cx="3691119" cy="2371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33702" y="1066846"/>
            <a:ext cx="384810" cy="365125"/>
          </a:xfrm>
        </p:spPr>
        <p:txBody>
          <a:bodyPr/>
          <a:lstStyle/>
          <a:p>
            <a:fld id="{0704FF88-3403-497E-B416-9966E831953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45D31-353C-4936-8BEB-9F8F43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FD90F-5C03-428F-ACA7-5CEB2E15EE75}"/>
              </a:ext>
            </a:extLst>
          </p:cNvPr>
          <p:cNvSpPr txBox="1"/>
          <p:nvPr/>
        </p:nvSpPr>
        <p:spPr>
          <a:xfrm>
            <a:off x="1131501" y="7551389"/>
            <a:ext cx="2209800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System elements: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28 Generation buses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91 Loads buses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172 Lines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9 Transformers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ED29EB-F5D1-46C4-9C8A-F79DA68B1E0D}"/>
              </a:ext>
            </a:extLst>
          </p:cNvPr>
          <p:cNvGrpSpPr/>
          <p:nvPr/>
        </p:nvGrpSpPr>
        <p:grpSpPr>
          <a:xfrm>
            <a:off x="-116620" y="1121303"/>
            <a:ext cx="1600524" cy="310111"/>
            <a:chOff x="0" y="0"/>
            <a:chExt cx="2853639" cy="558893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14789725-D4C7-4FD3-9D7C-ABECC26D5F8F}"/>
                </a:ext>
              </a:extLst>
            </p:cNvPr>
            <p:cNvSpPr/>
            <p:nvPr/>
          </p:nvSpPr>
          <p:spPr>
            <a:xfrm>
              <a:off x="0" y="0"/>
              <a:ext cx="2853639" cy="558893"/>
            </a:xfrm>
            <a:prstGeom prst="chevron">
              <a:avLst/>
            </a:prstGeom>
            <a:solidFill>
              <a:srgbClr val="0066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CB2F12CE-183C-49B9-B53B-93ED7B2FA5DF}"/>
                </a:ext>
              </a:extLst>
            </p:cNvPr>
            <p:cNvSpPr txBox="1"/>
            <p:nvPr/>
          </p:nvSpPr>
          <p:spPr>
            <a:xfrm>
              <a:off x="279447" y="0"/>
              <a:ext cx="2294746" cy="55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200" kern="1200" dirty="0"/>
                <a:t>Space Definition</a:t>
              </a:r>
              <a:endParaRPr lang="en-US" sz="1200" kern="1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156A0A-A365-463F-93DF-03906A360B40}"/>
              </a:ext>
            </a:extLst>
          </p:cNvPr>
          <p:cNvSpPr txBox="1"/>
          <p:nvPr/>
        </p:nvSpPr>
        <p:spPr>
          <a:xfrm>
            <a:off x="5081518" y="7047541"/>
            <a:ext cx="3224282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Define a system set-up: 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Amount of power installed in each Generation Bus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Peak and minimum total power demand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Loads’ participation factors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E9A79F-A1A5-40F4-8EEF-B2495D032EEA}"/>
              </a:ext>
            </a:extLst>
          </p:cNvPr>
          <p:cNvSpPr txBox="1"/>
          <p:nvPr/>
        </p:nvSpPr>
        <p:spPr>
          <a:xfrm>
            <a:off x="801673" y="2240396"/>
            <a:ext cx="3224282" cy="7386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In each Generation bus, define: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The SG installed power</a:t>
            </a:r>
          </a:p>
          <a:p>
            <a:pPr marL="285750" indent="-285750">
              <a:buFontTx/>
              <a:buChar char="-"/>
            </a:pPr>
            <a:r>
              <a:rPr lang="it-IT" sz="1400" dirty="0"/>
              <a:t>The CIG installed power</a:t>
            </a:r>
          </a:p>
        </p:txBody>
      </p:sp>
      <p:pic>
        <p:nvPicPr>
          <p:cNvPr id="46" name="Content Placeholder 30">
            <a:extLst>
              <a:ext uri="{FF2B5EF4-FFF2-40B4-BE49-F238E27FC236}">
                <a16:creationId xmlns:a16="http://schemas.microsoft.com/office/drawing/2014/main" id="{DFEAFDD4-0B78-4421-BD2C-07B364CF54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6615" y="1407844"/>
            <a:ext cx="4211894" cy="469106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4302D1E-AF87-46FC-B329-8FEFAA8499AF}"/>
              </a:ext>
            </a:extLst>
          </p:cNvPr>
          <p:cNvSpPr/>
          <p:nvPr/>
        </p:nvSpPr>
        <p:spPr>
          <a:xfrm>
            <a:off x="6771990" y="1066846"/>
            <a:ext cx="255985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Case Study: 118 Bus System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6465F-3074-4F88-81DC-698BF10D2987}"/>
              </a:ext>
            </a:extLst>
          </p:cNvPr>
          <p:cNvSpPr/>
          <p:nvPr/>
        </p:nvSpPr>
        <p:spPr>
          <a:xfrm>
            <a:off x="802234" y="1656047"/>
            <a:ext cx="14341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Dimensions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of the space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741061-6621-46D6-A6F8-DAA62420AE07}"/>
              </a:ext>
            </a:extLst>
          </p:cNvPr>
          <p:cNvSpPr/>
          <p:nvPr/>
        </p:nvSpPr>
        <p:spPr>
          <a:xfrm>
            <a:off x="4220865" y="1665446"/>
            <a:ext cx="185607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Variables for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each dimension</a:t>
            </a:r>
          </a:p>
        </p:txBody>
      </p:sp>
    </p:spTree>
    <p:extLst>
      <p:ext uri="{BB962C8B-B14F-4D97-AF65-F5344CB8AC3E}">
        <p14:creationId xmlns:p14="http://schemas.microsoft.com/office/powerpoint/2010/main" val="362796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F742BD9-3853-4F45-82DE-3C507C49FCE1}"/>
              </a:ext>
            </a:extLst>
          </p:cNvPr>
          <p:cNvSpPr/>
          <p:nvPr/>
        </p:nvSpPr>
        <p:spPr>
          <a:xfrm rot="5400000">
            <a:off x="-1080820" y="10602116"/>
            <a:ext cx="3691119" cy="33672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26299" y="1066846"/>
            <a:ext cx="384810" cy="365125"/>
          </a:xfrm>
          <a:noFill/>
        </p:spPr>
        <p:txBody>
          <a:bodyPr/>
          <a:lstStyle/>
          <a:p>
            <a:fld id="{0704FF88-3403-497E-B416-9966E831953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ED29EB-F5D1-46C4-9C8A-F79DA68B1E0D}"/>
              </a:ext>
            </a:extLst>
          </p:cNvPr>
          <p:cNvGrpSpPr/>
          <p:nvPr/>
        </p:nvGrpSpPr>
        <p:grpSpPr>
          <a:xfrm>
            <a:off x="190017" y="1165876"/>
            <a:ext cx="1600524" cy="310111"/>
            <a:chOff x="0" y="0"/>
            <a:chExt cx="2853639" cy="558893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14789725-D4C7-4FD3-9D7C-ABECC26D5F8F}"/>
                </a:ext>
              </a:extLst>
            </p:cNvPr>
            <p:cNvSpPr/>
            <p:nvPr/>
          </p:nvSpPr>
          <p:spPr>
            <a:xfrm>
              <a:off x="0" y="0"/>
              <a:ext cx="2853639" cy="558893"/>
            </a:xfrm>
            <a:prstGeom prst="chevron">
              <a:avLst/>
            </a:prstGeom>
            <a:solidFill>
              <a:srgbClr val="0066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CB2F12CE-183C-49B9-B53B-93ED7B2FA5DF}"/>
                </a:ext>
              </a:extLst>
            </p:cNvPr>
            <p:cNvSpPr txBox="1"/>
            <p:nvPr/>
          </p:nvSpPr>
          <p:spPr>
            <a:xfrm>
              <a:off x="279447" y="0"/>
              <a:ext cx="2294746" cy="55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200" kern="1200" dirty="0"/>
                <a:t>Space Definition</a:t>
              </a:r>
              <a:endParaRPr lang="en-US" sz="1200" kern="12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E9A79F-A1A5-40F4-8EEF-B2495D032EEA}"/>
              </a:ext>
            </a:extLst>
          </p:cNvPr>
          <p:cNvSpPr txBox="1"/>
          <p:nvPr/>
        </p:nvSpPr>
        <p:spPr>
          <a:xfrm>
            <a:off x="3504109" y="12018166"/>
            <a:ext cx="315035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Total power injected by SGs</a:t>
            </a:r>
          </a:p>
          <a:p>
            <a:r>
              <a:rPr lang="it-IT" sz="1400" dirty="0"/>
              <a:t>Total power injected by CIGs</a:t>
            </a:r>
          </a:p>
          <a:p>
            <a:r>
              <a:rPr lang="it-IT" sz="1400" dirty="0"/>
              <a:t>Total power injected by GFOR-CIGs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6465F-3074-4F88-81DC-698BF10D2987}"/>
              </a:ext>
            </a:extLst>
          </p:cNvPr>
          <p:cNvSpPr/>
          <p:nvPr/>
        </p:nvSpPr>
        <p:spPr>
          <a:xfrm>
            <a:off x="3595348" y="11447502"/>
            <a:ext cx="14341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Dimensions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of the space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741061-6621-46D6-A6F8-DAA62420AE07}"/>
              </a:ext>
            </a:extLst>
          </p:cNvPr>
          <p:cNvSpPr/>
          <p:nvPr/>
        </p:nvSpPr>
        <p:spPr>
          <a:xfrm>
            <a:off x="7112953" y="11443216"/>
            <a:ext cx="185607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Variables for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each 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664AA-B732-4761-A51F-132C53D9F349}"/>
              </a:ext>
            </a:extLst>
          </p:cNvPr>
          <p:cNvSpPr txBox="1"/>
          <p:nvPr/>
        </p:nvSpPr>
        <p:spPr>
          <a:xfrm>
            <a:off x="7061004" y="12018329"/>
            <a:ext cx="3007388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Power injected by each SG</a:t>
            </a:r>
          </a:p>
          <a:p>
            <a:r>
              <a:rPr lang="it-IT" sz="1400" dirty="0"/>
              <a:t>Power injected by each CIG</a:t>
            </a:r>
          </a:p>
          <a:p>
            <a:r>
              <a:rPr lang="it-IT" sz="1400" dirty="0"/>
              <a:t>Power injected by each GFOR-CIG</a:t>
            </a:r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Power injected by each GFOL-CIG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AA9E-1D56-414E-A84A-D2616A0F049A}"/>
              </a:ext>
            </a:extLst>
          </p:cNvPr>
          <p:cNvCxnSpPr/>
          <p:nvPr/>
        </p:nvCxnSpPr>
        <p:spPr>
          <a:xfrm>
            <a:off x="6516451" y="12181670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7F1A6A-F4A6-4EEB-B71E-C0650E1377B3}"/>
              </a:ext>
            </a:extLst>
          </p:cNvPr>
          <p:cNvCxnSpPr/>
          <p:nvPr/>
        </p:nvCxnSpPr>
        <p:spPr>
          <a:xfrm>
            <a:off x="6516451" y="12387498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B0066C-671C-411B-AD7A-7595C64BC3C9}"/>
              </a:ext>
            </a:extLst>
          </p:cNvPr>
          <p:cNvCxnSpPr/>
          <p:nvPr/>
        </p:nvCxnSpPr>
        <p:spPr>
          <a:xfrm>
            <a:off x="6516451" y="12593238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9EC570-3F62-4B79-AEB5-8DF33F5F2E12}"/>
              </a:ext>
            </a:extLst>
          </p:cNvPr>
          <p:cNvSpPr/>
          <p:nvPr/>
        </p:nvSpPr>
        <p:spPr>
          <a:xfrm>
            <a:off x="9446180" y="12343170"/>
            <a:ext cx="572276" cy="266700"/>
          </a:xfrm>
          <a:custGeom>
            <a:avLst/>
            <a:gdLst>
              <a:gd name="connsiteX0" fmla="*/ 0 w 334408"/>
              <a:gd name="connsiteY0" fmla="*/ 21811 h 288511"/>
              <a:gd name="connsiteX1" fmla="*/ 297180 w 334408"/>
              <a:gd name="connsiteY1" fmla="*/ 26891 h 288511"/>
              <a:gd name="connsiteX2" fmla="*/ 320040 w 334408"/>
              <a:gd name="connsiteY2" fmla="*/ 288511 h 2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408" h="288511">
                <a:moveTo>
                  <a:pt x="0" y="21811"/>
                </a:moveTo>
                <a:cubicBezTo>
                  <a:pt x="121920" y="2126"/>
                  <a:pt x="243840" y="-17559"/>
                  <a:pt x="297180" y="26891"/>
                </a:cubicBezTo>
                <a:cubicBezTo>
                  <a:pt x="350520" y="71341"/>
                  <a:pt x="335280" y="179926"/>
                  <a:pt x="320040" y="2885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5E61-A128-4E1A-82AE-F165F890FBEB}"/>
              </a:ext>
            </a:extLst>
          </p:cNvPr>
          <p:cNvSpPr/>
          <p:nvPr/>
        </p:nvSpPr>
        <p:spPr>
          <a:xfrm>
            <a:off x="9802894" y="12263160"/>
            <a:ext cx="233147" cy="2133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B94B4-1C4E-4DBE-A320-E8FE55523C18}"/>
              </a:ext>
            </a:extLst>
          </p:cNvPr>
          <p:cNvSpPr txBox="1"/>
          <p:nvPr/>
        </p:nvSpPr>
        <p:spPr>
          <a:xfrm>
            <a:off x="9759883" y="12018166"/>
            <a:ext cx="28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-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895536-4D54-43E9-ADCB-8B1065137D16}"/>
              </a:ext>
            </a:extLst>
          </p:cNvPr>
          <p:cNvSpPr/>
          <p:nvPr/>
        </p:nvSpPr>
        <p:spPr>
          <a:xfrm>
            <a:off x="9925348" y="12606695"/>
            <a:ext cx="72390" cy="643890"/>
          </a:xfrm>
          <a:custGeom>
            <a:avLst/>
            <a:gdLst>
              <a:gd name="connsiteX0" fmla="*/ 72390 w 72390"/>
              <a:gd name="connsiteY0" fmla="*/ 0 h 643890"/>
              <a:gd name="connsiteX1" fmla="*/ 0 w 72390"/>
              <a:gd name="connsiteY1" fmla="*/ 643890 h 643890"/>
              <a:gd name="connsiteX2" fmla="*/ 0 w 72390"/>
              <a:gd name="connsiteY2" fmla="*/ 643890 h 64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" h="643890">
                <a:moveTo>
                  <a:pt x="72390" y="0"/>
                </a:moveTo>
                <a:lnTo>
                  <a:pt x="0" y="643890"/>
                </a:lnTo>
                <a:lnTo>
                  <a:pt x="0" y="64389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CC5B5F8-9537-4EB1-9C8D-6F59654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33544"/>
              </p:ext>
            </p:extLst>
          </p:nvPr>
        </p:nvGraphicFramePr>
        <p:xfrm>
          <a:off x="764740" y="1066846"/>
          <a:ext cx="10662520" cy="7198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31505">
                  <a:extLst>
                    <a:ext uri="{9D8B030D-6E8A-4147-A177-3AD203B41FA5}">
                      <a16:colId xmlns:a16="http://schemas.microsoft.com/office/drawing/2014/main" val="1582352831"/>
                    </a:ext>
                  </a:extLst>
                </a:gridCol>
                <a:gridCol w="1610542">
                  <a:extLst>
                    <a:ext uri="{9D8B030D-6E8A-4147-A177-3AD203B41FA5}">
                      <a16:colId xmlns:a16="http://schemas.microsoft.com/office/drawing/2014/main" val="2087150618"/>
                    </a:ext>
                  </a:extLst>
                </a:gridCol>
                <a:gridCol w="984934">
                  <a:extLst>
                    <a:ext uri="{9D8B030D-6E8A-4147-A177-3AD203B41FA5}">
                      <a16:colId xmlns:a16="http://schemas.microsoft.com/office/drawing/2014/main" val="3934854896"/>
                    </a:ext>
                  </a:extLst>
                </a:gridCol>
                <a:gridCol w="2228672">
                  <a:extLst>
                    <a:ext uri="{9D8B030D-6E8A-4147-A177-3AD203B41FA5}">
                      <a16:colId xmlns:a16="http://schemas.microsoft.com/office/drawing/2014/main" val="1208084825"/>
                    </a:ext>
                  </a:extLst>
                </a:gridCol>
                <a:gridCol w="1322531">
                  <a:extLst>
                    <a:ext uri="{9D8B030D-6E8A-4147-A177-3AD203B41FA5}">
                      <a16:colId xmlns:a16="http://schemas.microsoft.com/office/drawing/2014/main" val="328666571"/>
                    </a:ext>
                  </a:extLst>
                </a:gridCol>
                <a:gridCol w="987585">
                  <a:extLst>
                    <a:ext uri="{9D8B030D-6E8A-4147-A177-3AD203B41FA5}">
                      <a16:colId xmlns:a16="http://schemas.microsoft.com/office/drawing/2014/main" val="2725102592"/>
                    </a:ext>
                  </a:extLst>
                </a:gridCol>
                <a:gridCol w="1996751">
                  <a:extLst>
                    <a:ext uri="{9D8B030D-6E8A-4147-A177-3AD203B41FA5}">
                      <a16:colId xmlns:a16="http://schemas.microsoft.com/office/drawing/2014/main" val="1218849576"/>
                    </a:ext>
                  </a:extLst>
                </a:gridCol>
              </a:tblGrid>
              <a:tr h="548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Variables associated to</a:t>
                      </a: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each non-independent</a:t>
                      </a: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dimension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Not-independent</a:t>
                      </a:r>
                    </a:p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Dimensions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Dimensions</a:t>
                      </a:r>
                    </a:p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of the space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Variables associated to</a:t>
                      </a: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each dimension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Not-indipendent</a:t>
                      </a:r>
                    </a:p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variables 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54395"/>
                  </a:ext>
                </a:extLst>
              </a:tr>
              <a:tr h="6282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Power absorbed by each load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 dirty="0">
                          <a:effectLst/>
                        </a:rPr>
                        <a:t>Total power demand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algn="ctr" fontAlgn="ctr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power injected by SGs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Power injected by each SG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057315"/>
                  </a:ext>
                </a:extLst>
              </a:tr>
              <a:tr h="6282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power injected by CIGs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Power injected by each 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Power injected by each GFOL-CIG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03305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power injected by GFOR-CIGs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Power injected by each GFOR-CIG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9412"/>
                  </a:ext>
                </a:extLst>
              </a:tr>
              <a:tr h="413952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Voltage at each generation bus</a:t>
                      </a:r>
                    </a:p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634026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Flow calculation</a:t>
                      </a:r>
                    </a:p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Reactive Power at each generation bus </a:t>
                      </a: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 proportionally shared among SG, GFOR, GFOL</a:t>
                      </a: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46257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tau_p</a:t>
                      </a:r>
                      <a:r>
                        <a:rPr lang="en-US" sz="1200" u="none" strike="noStrike" dirty="0">
                          <a:effectLst/>
                        </a:rPr>
                        <a:t> of each GFOR-CIG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867657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tau_q</a:t>
                      </a:r>
                      <a:r>
                        <a:rPr lang="en-US" sz="1200" u="none" strike="noStrike" dirty="0">
                          <a:effectLst/>
                        </a:rPr>
                        <a:t> of each GFOR-CIG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71463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tau_p</a:t>
                      </a:r>
                      <a:r>
                        <a:rPr lang="en-US" sz="1200" u="none" strike="noStrike" dirty="0">
                          <a:effectLst/>
                        </a:rPr>
                        <a:t> of each GFOL-CIG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218942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tau_q</a:t>
                      </a:r>
                      <a:r>
                        <a:rPr lang="en-US" sz="1200" u="none" strike="noStrike" dirty="0">
                          <a:effectLst/>
                        </a:rPr>
                        <a:t> of each GFOL-CIG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050661"/>
                  </a:ext>
                </a:extLst>
              </a:tr>
            </a:tbl>
          </a:graphicData>
        </a:graphic>
      </p:graphicFrame>
      <p:grpSp>
        <p:nvGrpSpPr>
          <p:cNvPr id="90" name="Group 89">
            <a:extLst>
              <a:ext uri="{FF2B5EF4-FFF2-40B4-BE49-F238E27FC236}">
                <a16:creationId xmlns:a16="http://schemas.microsoft.com/office/drawing/2014/main" id="{3BE076B0-1038-434B-985D-6FEEC762C1B7}"/>
              </a:ext>
            </a:extLst>
          </p:cNvPr>
          <p:cNvGrpSpPr/>
          <p:nvPr/>
        </p:nvGrpSpPr>
        <p:grpSpPr>
          <a:xfrm>
            <a:off x="8583254" y="3124377"/>
            <a:ext cx="866209" cy="609246"/>
            <a:chOff x="8625751" y="2922221"/>
            <a:chExt cx="866209" cy="60924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4699312-AF8B-4D47-BD23-043300A287E4}"/>
                </a:ext>
              </a:extLst>
            </p:cNvPr>
            <p:cNvSpPr/>
            <p:nvPr/>
          </p:nvSpPr>
          <p:spPr>
            <a:xfrm>
              <a:off x="8881349" y="3030629"/>
              <a:ext cx="406297" cy="3839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E3150E-3183-43D1-BE20-B9721B88DD53}"/>
                </a:ext>
              </a:extLst>
            </p:cNvPr>
            <p:cNvSpPr txBox="1"/>
            <p:nvPr/>
          </p:nvSpPr>
          <p:spPr>
            <a:xfrm>
              <a:off x="8916169" y="2922221"/>
              <a:ext cx="260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C4F7CE-468A-4FF2-B937-BD262BB0E3F6}"/>
                </a:ext>
              </a:extLst>
            </p:cNvPr>
            <p:cNvSpPr txBox="1"/>
            <p:nvPr/>
          </p:nvSpPr>
          <p:spPr>
            <a:xfrm>
              <a:off x="8916169" y="3010527"/>
              <a:ext cx="260640" cy="31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/>
                <a:t>-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C2025A3-F6B9-41C0-A618-75A353175D68}"/>
                </a:ext>
              </a:extLst>
            </p:cNvPr>
            <p:cNvGrpSpPr/>
            <p:nvPr/>
          </p:nvGrpSpPr>
          <p:grpSpPr>
            <a:xfrm>
              <a:off x="8625751" y="2936762"/>
              <a:ext cx="458746" cy="90039"/>
              <a:chOff x="8587743" y="2920488"/>
              <a:chExt cx="458746" cy="9003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557C02B-C4AC-44F3-A5C2-6073F4371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743" y="2922221"/>
                <a:ext cx="3284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A88830B-633A-4A54-84F0-5076759D4A1E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>
                <a:off x="8906428" y="2920488"/>
                <a:ext cx="140061" cy="900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DD43DE-1018-42EF-8E36-23068F122C93}"/>
                </a:ext>
              </a:extLst>
            </p:cNvPr>
            <p:cNvCxnSpPr>
              <a:cxnSpLocks/>
            </p:cNvCxnSpPr>
            <p:nvPr/>
          </p:nvCxnSpPr>
          <p:spPr>
            <a:xfrm>
              <a:off x="8658094" y="3530757"/>
              <a:ext cx="3284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C5A1D0-503B-4299-AA85-DF66D5C62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7001" y="3410637"/>
              <a:ext cx="113836" cy="120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9B91D6F-A3D1-4168-A72F-98A639B6A3AD}"/>
                </a:ext>
              </a:extLst>
            </p:cNvPr>
            <p:cNvCxnSpPr>
              <a:cxnSpLocks/>
            </p:cNvCxnSpPr>
            <p:nvPr/>
          </p:nvCxnSpPr>
          <p:spPr>
            <a:xfrm>
              <a:off x="9287646" y="3222582"/>
              <a:ext cx="2043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17AB480-81CB-4941-9507-AFB9DA63F741}"/>
              </a:ext>
            </a:extLst>
          </p:cNvPr>
          <p:cNvGrpSpPr/>
          <p:nvPr/>
        </p:nvGrpSpPr>
        <p:grpSpPr>
          <a:xfrm>
            <a:off x="3987569" y="2397456"/>
            <a:ext cx="866209" cy="601115"/>
            <a:chOff x="3612431" y="388008"/>
            <a:chExt cx="866209" cy="60111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6A9D43-0450-49C4-A00A-8F7A3BB6130A}"/>
                </a:ext>
              </a:extLst>
            </p:cNvPr>
            <p:cNvSpPr txBox="1"/>
            <p:nvPr/>
          </p:nvSpPr>
          <p:spPr>
            <a:xfrm rot="10800000">
              <a:off x="3917853" y="589013"/>
              <a:ext cx="260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+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CE64147-CCA9-46DA-8E1E-999946B025F6}"/>
                </a:ext>
              </a:extLst>
            </p:cNvPr>
            <p:cNvSpPr/>
            <p:nvPr/>
          </p:nvSpPr>
          <p:spPr>
            <a:xfrm rot="10800000">
              <a:off x="3816745" y="505092"/>
              <a:ext cx="406297" cy="38390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F8FE369-A4CD-4146-AD84-0908DB0F718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50214" y="981132"/>
              <a:ext cx="3284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0A0B68D-B881-4465-A362-EBCADECBB51E}"/>
                </a:ext>
              </a:extLst>
            </p:cNvPr>
            <p:cNvCxnSpPr>
              <a:cxnSpLocks/>
            </p:cNvCxnSpPr>
            <p:nvPr/>
          </p:nvCxnSpPr>
          <p:spPr>
            <a:xfrm>
              <a:off x="4003308" y="894358"/>
              <a:ext cx="155354" cy="86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7977F2F-BE17-4D2B-8A41-10FD191C45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17871" y="388870"/>
              <a:ext cx="3284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E4FFAC-105C-4C7C-AF38-7E39BEA60DC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13554" y="388160"/>
              <a:ext cx="113836" cy="120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8A7D76-7343-4621-8E3F-BEB6FF042A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12431" y="697045"/>
              <a:ext cx="2043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0E80E4-B5D3-4A08-BB0E-146AEA0E9C7E}"/>
                </a:ext>
              </a:extLst>
            </p:cNvPr>
            <p:cNvSpPr txBox="1"/>
            <p:nvPr/>
          </p:nvSpPr>
          <p:spPr>
            <a:xfrm rot="10800000">
              <a:off x="3917853" y="388008"/>
              <a:ext cx="260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16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F742BD9-3853-4F45-82DE-3C507C49FCE1}"/>
              </a:ext>
            </a:extLst>
          </p:cNvPr>
          <p:cNvSpPr/>
          <p:nvPr/>
        </p:nvSpPr>
        <p:spPr>
          <a:xfrm rot="5400000">
            <a:off x="-1080820" y="10602116"/>
            <a:ext cx="3691119" cy="33672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26299" y="1066846"/>
            <a:ext cx="384810" cy="365125"/>
          </a:xfrm>
          <a:noFill/>
        </p:spPr>
        <p:txBody>
          <a:bodyPr/>
          <a:lstStyle/>
          <a:p>
            <a:fld id="{0704FF88-3403-497E-B416-9966E831953B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ED29EB-F5D1-46C4-9C8A-F79DA68B1E0D}"/>
              </a:ext>
            </a:extLst>
          </p:cNvPr>
          <p:cNvGrpSpPr/>
          <p:nvPr/>
        </p:nvGrpSpPr>
        <p:grpSpPr>
          <a:xfrm>
            <a:off x="190017" y="1165876"/>
            <a:ext cx="1600524" cy="310111"/>
            <a:chOff x="0" y="0"/>
            <a:chExt cx="2853639" cy="558893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14789725-D4C7-4FD3-9D7C-ABECC26D5F8F}"/>
                </a:ext>
              </a:extLst>
            </p:cNvPr>
            <p:cNvSpPr/>
            <p:nvPr/>
          </p:nvSpPr>
          <p:spPr>
            <a:xfrm>
              <a:off x="0" y="0"/>
              <a:ext cx="2853639" cy="558893"/>
            </a:xfrm>
            <a:prstGeom prst="chevron">
              <a:avLst/>
            </a:prstGeom>
            <a:solidFill>
              <a:srgbClr val="0066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CB2F12CE-183C-49B9-B53B-93ED7B2FA5DF}"/>
                </a:ext>
              </a:extLst>
            </p:cNvPr>
            <p:cNvSpPr txBox="1"/>
            <p:nvPr/>
          </p:nvSpPr>
          <p:spPr>
            <a:xfrm>
              <a:off x="279447" y="0"/>
              <a:ext cx="2294746" cy="55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200" kern="1200" dirty="0"/>
                <a:t>Space Definition</a:t>
              </a:r>
              <a:endParaRPr lang="en-US" sz="1200" kern="12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E9A79F-A1A5-40F4-8EEF-B2495D032EEA}"/>
              </a:ext>
            </a:extLst>
          </p:cNvPr>
          <p:cNvSpPr txBox="1"/>
          <p:nvPr/>
        </p:nvSpPr>
        <p:spPr>
          <a:xfrm>
            <a:off x="3504109" y="12018166"/>
            <a:ext cx="315035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Total power injected by SGs</a:t>
            </a:r>
          </a:p>
          <a:p>
            <a:r>
              <a:rPr lang="it-IT" sz="1400" dirty="0"/>
              <a:t>Total power injected by CIGs</a:t>
            </a:r>
          </a:p>
          <a:p>
            <a:r>
              <a:rPr lang="it-IT" sz="1400" dirty="0"/>
              <a:t>Total power injected by GFOR-CIGs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6465F-3074-4F88-81DC-698BF10D2987}"/>
              </a:ext>
            </a:extLst>
          </p:cNvPr>
          <p:cNvSpPr/>
          <p:nvPr/>
        </p:nvSpPr>
        <p:spPr>
          <a:xfrm>
            <a:off x="3595348" y="11447502"/>
            <a:ext cx="14341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Dimensions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of the space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741061-6621-46D6-A6F8-DAA62420AE07}"/>
              </a:ext>
            </a:extLst>
          </p:cNvPr>
          <p:cNvSpPr/>
          <p:nvPr/>
        </p:nvSpPr>
        <p:spPr>
          <a:xfrm>
            <a:off x="7112953" y="11443216"/>
            <a:ext cx="185607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Variables for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each 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664AA-B732-4761-A51F-132C53D9F349}"/>
              </a:ext>
            </a:extLst>
          </p:cNvPr>
          <p:cNvSpPr txBox="1"/>
          <p:nvPr/>
        </p:nvSpPr>
        <p:spPr>
          <a:xfrm>
            <a:off x="7061004" y="12018329"/>
            <a:ext cx="3007388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Power injected by each SG</a:t>
            </a:r>
          </a:p>
          <a:p>
            <a:r>
              <a:rPr lang="it-IT" sz="1400" dirty="0"/>
              <a:t>Power injected by each CIG</a:t>
            </a:r>
          </a:p>
          <a:p>
            <a:r>
              <a:rPr lang="it-IT" sz="1400" dirty="0"/>
              <a:t>Power injected by each GFOR-CIG</a:t>
            </a:r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Power injected by each GFOL-CIG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AA9E-1D56-414E-A84A-D2616A0F049A}"/>
              </a:ext>
            </a:extLst>
          </p:cNvPr>
          <p:cNvCxnSpPr/>
          <p:nvPr/>
        </p:nvCxnSpPr>
        <p:spPr>
          <a:xfrm>
            <a:off x="6516451" y="12181670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7F1A6A-F4A6-4EEB-B71E-C0650E1377B3}"/>
              </a:ext>
            </a:extLst>
          </p:cNvPr>
          <p:cNvCxnSpPr/>
          <p:nvPr/>
        </p:nvCxnSpPr>
        <p:spPr>
          <a:xfrm>
            <a:off x="6516451" y="12387498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B0066C-671C-411B-AD7A-7595C64BC3C9}"/>
              </a:ext>
            </a:extLst>
          </p:cNvPr>
          <p:cNvCxnSpPr/>
          <p:nvPr/>
        </p:nvCxnSpPr>
        <p:spPr>
          <a:xfrm>
            <a:off x="6516451" y="12593238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9EC570-3F62-4B79-AEB5-8DF33F5F2E12}"/>
              </a:ext>
            </a:extLst>
          </p:cNvPr>
          <p:cNvSpPr/>
          <p:nvPr/>
        </p:nvSpPr>
        <p:spPr>
          <a:xfrm>
            <a:off x="9446180" y="12343170"/>
            <a:ext cx="572276" cy="266700"/>
          </a:xfrm>
          <a:custGeom>
            <a:avLst/>
            <a:gdLst>
              <a:gd name="connsiteX0" fmla="*/ 0 w 334408"/>
              <a:gd name="connsiteY0" fmla="*/ 21811 h 288511"/>
              <a:gd name="connsiteX1" fmla="*/ 297180 w 334408"/>
              <a:gd name="connsiteY1" fmla="*/ 26891 h 288511"/>
              <a:gd name="connsiteX2" fmla="*/ 320040 w 334408"/>
              <a:gd name="connsiteY2" fmla="*/ 288511 h 2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408" h="288511">
                <a:moveTo>
                  <a:pt x="0" y="21811"/>
                </a:moveTo>
                <a:cubicBezTo>
                  <a:pt x="121920" y="2126"/>
                  <a:pt x="243840" y="-17559"/>
                  <a:pt x="297180" y="26891"/>
                </a:cubicBezTo>
                <a:cubicBezTo>
                  <a:pt x="350520" y="71341"/>
                  <a:pt x="335280" y="179926"/>
                  <a:pt x="320040" y="2885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5E61-A128-4E1A-82AE-F165F890FBEB}"/>
              </a:ext>
            </a:extLst>
          </p:cNvPr>
          <p:cNvSpPr/>
          <p:nvPr/>
        </p:nvSpPr>
        <p:spPr>
          <a:xfrm>
            <a:off x="9802894" y="12263160"/>
            <a:ext cx="233147" cy="2133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B94B4-1C4E-4DBE-A320-E8FE55523C18}"/>
              </a:ext>
            </a:extLst>
          </p:cNvPr>
          <p:cNvSpPr txBox="1"/>
          <p:nvPr/>
        </p:nvSpPr>
        <p:spPr>
          <a:xfrm>
            <a:off x="9759883" y="12018166"/>
            <a:ext cx="28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-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895536-4D54-43E9-ADCB-8B1065137D16}"/>
              </a:ext>
            </a:extLst>
          </p:cNvPr>
          <p:cNvSpPr/>
          <p:nvPr/>
        </p:nvSpPr>
        <p:spPr>
          <a:xfrm>
            <a:off x="9925348" y="12606695"/>
            <a:ext cx="72390" cy="643890"/>
          </a:xfrm>
          <a:custGeom>
            <a:avLst/>
            <a:gdLst>
              <a:gd name="connsiteX0" fmla="*/ 72390 w 72390"/>
              <a:gd name="connsiteY0" fmla="*/ 0 h 643890"/>
              <a:gd name="connsiteX1" fmla="*/ 0 w 72390"/>
              <a:gd name="connsiteY1" fmla="*/ 643890 h 643890"/>
              <a:gd name="connsiteX2" fmla="*/ 0 w 72390"/>
              <a:gd name="connsiteY2" fmla="*/ 643890 h 64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" h="643890">
                <a:moveTo>
                  <a:pt x="72390" y="0"/>
                </a:moveTo>
                <a:lnTo>
                  <a:pt x="0" y="643890"/>
                </a:lnTo>
                <a:lnTo>
                  <a:pt x="0" y="64389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CC5B5F8-9537-4EB1-9C8D-6F59654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01546"/>
              </p:ext>
            </p:extLst>
          </p:nvPr>
        </p:nvGraphicFramePr>
        <p:xfrm>
          <a:off x="764740" y="1066846"/>
          <a:ext cx="10662521" cy="71983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62506">
                  <a:extLst>
                    <a:ext uri="{9D8B030D-6E8A-4147-A177-3AD203B41FA5}">
                      <a16:colId xmlns:a16="http://schemas.microsoft.com/office/drawing/2014/main" val="1582352831"/>
                    </a:ext>
                  </a:extLst>
                </a:gridCol>
                <a:gridCol w="1432821">
                  <a:extLst>
                    <a:ext uri="{9D8B030D-6E8A-4147-A177-3AD203B41FA5}">
                      <a16:colId xmlns:a16="http://schemas.microsoft.com/office/drawing/2014/main" val="2087150618"/>
                    </a:ext>
                  </a:extLst>
                </a:gridCol>
                <a:gridCol w="876248">
                  <a:extLst>
                    <a:ext uri="{9D8B030D-6E8A-4147-A177-3AD203B41FA5}">
                      <a16:colId xmlns:a16="http://schemas.microsoft.com/office/drawing/2014/main" val="3934854896"/>
                    </a:ext>
                  </a:extLst>
                </a:gridCol>
                <a:gridCol w="1982742">
                  <a:extLst>
                    <a:ext uri="{9D8B030D-6E8A-4147-A177-3AD203B41FA5}">
                      <a16:colId xmlns:a16="http://schemas.microsoft.com/office/drawing/2014/main" val="1208084825"/>
                    </a:ext>
                  </a:extLst>
                </a:gridCol>
                <a:gridCol w="1176592">
                  <a:extLst>
                    <a:ext uri="{9D8B030D-6E8A-4147-A177-3AD203B41FA5}">
                      <a16:colId xmlns:a16="http://schemas.microsoft.com/office/drawing/2014/main" val="418514927"/>
                    </a:ext>
                  </a:extLst>
                </a:gridCol>
                <a:gridCol w="1176592">
                  <a:extLst>
                    <a:ext uri="{9D8B030D-6E8A-4147-A177-3AD203B41FA5}">
                      <a16:colId xmlns:a16="http://schemas.microsoft.com/office/drawing/2014/main" val="328666571"/>
                    </a:ext>
                  </a:extLst>
                </a:gridCol>
                <a:gridCol w="878607">
                  <a:extLst>
                    <a:ext uri="{9D8B030D-6E8A-4147-A177-3AD203B41FA5}">
                      <a16:colId xmlns:a16="http://schemas.microsoft.com/office/drawing/2014/main" val="2725102592"/>
                    </a:ext>
                  </a:extLst>
                </a:gridCol>
                <a:gridCol w="1776413">
                  <a:extLst>
                    <a:ext uri="{9D8B030D-6E8A-4147-A177-3AD203B41FA5}">
                      <a16:colId xmlns:a16="http://schemas.microsoft.com/office/drawing/2014/main" val="1218849576"/>
                    </a:ext>
                  </a:extLst>
                </a:gridCol>
              </a:tblGrid>
              <a:tr h="548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Variables associated to</a:t>
                      </a: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each non-independent</a:t>
                      </a: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dimension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Not-independent</a:t>
                      </a:r>
                    </a:p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Dimensions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Dimensions</a:t>
                      </a:r>
                    </a:p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of the space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Limits</a:t>
                      </a: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Variables associated to</a:t>
                      </a: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each dimension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Not-indipendent</a:t>
                      </a:r>
                    </a:p>
                    <a:p>
                      <a:pPr algn="ctr" fontAlgn="b"/>
                      <a:r>
                        <a:rPr lang="it-IT" sz="1200" u="none" strike="noStrike" dirty="0">
                          <a:effectLst/>
                        </a:rPr>
                        <a:t>variables 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6B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54395"/>
                  </a:ext>
                </a:extLst>
              </a:tr>
              <a:tr h="6282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Power absorbed by each load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 dirty="0">
                          <a:effectLst/>
                        </a:rPr>
                        <a:t>Total power demand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/>
                    </a:p>
                    <a:p>
                      <a:pPr algn="ctr" fontAlgn="ctr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power injected by SGs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Power injected by each SG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057315"/>
                  </a:ext>
                </a:extLst>
              </a:tr>
              <a:tr h="6282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power injected by CIGs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Power injected by each 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Power injected by each GFOL-CIG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03305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Total power injected by GFOR-CIGs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Power injected by each GFOR-CIG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9412"/>
                  </a:ext>
                </a:extLst>
              </a:tr>
              <a:tr h="413952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Voltage at each generation bus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634026"/>
                  </a:ext>
                </a:extLst>
              </a:tr>
              <a:tr h="567726"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Flow calculation</a:t>
                      </a:r>
                    </a:p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Reactive Power at each generation bus </a:t>
                      </a: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 proportionally shared among SG, GFOR, GFOL</a:t>
                      </a: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46257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tau_p</a:t>
                      </a:r>
                      <a:r>
                        <a:rPr lang="en-US" sz="1200" u="none" strike="noStrike" dirty="0">
                          <a:effectLst/>
                        </a:rPr>
                        <a:t> of each GFOR-CIG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867657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tau_q</a:t>
                      </a:r>
                      <a:r>
                        <a:rPr lang="en-US" sz="1200" u="none" strike="noStrike" dirty="0">
                          <a:effectLst/>
                        </a:rPr>
                        <a:t> of each GFOR-CIG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714639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tau_p</a:t>
                      </a:r>
                      <a:r>
                        <a:rPr lang="en-US" sz="1200" u="none" strike="noStrike" dirty="0">
                          <a:effectLst/>
                        </a:rPr>
                        <a:t> of each GFOL-CIG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218942"/>
                  </a:ext>
                </a:extLst>
              </a:tr>
              <a:tr h="472557"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tau_q</a:t>
                      </a:r>
                      <a:r>
                        <a:rPr lang="en-US" sz="1200" u="none" strike="noStrike" dirty="0">
                          <a:effectLst/>
                        </a:rPr>
                        <a:t> of each GFOL-CIG</a:t>
                      </a:r>
                    </a:p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00" marR="6600" marT="66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0506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7DBE05-22E5-446F-933C-571E54E74F10}"/>
                  </a:ext>
                </a:extLst>
              </p:cNvPr>
              <p:cNvSpPr txBox="1"/>
              <p:nvPr/>
            </p:nvSpPr>
            <p:spPr>
              <a:xfrm>
                <a:off x="6383438" y="6614931"/>
                <a:ext cx="2022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it-IT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7DBE05-22E5-446F-933C-571E54E7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438" y="6614931"/>
                <a:ext cx="2022990" cy="276999"/>
              </a:xfrm>
              <a:prstGeom prst="rect">
                <a:avLst/>
              </a:prstGeom>
              <a:blipFill>
                <a:blip r:embed="rId2"/>
                <a:stretch>
                  <a:fillRect l="-3313" r="-2410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94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F742BD9-3853-4F45-82DE-3C507C49FCE1}"/>
              </a:ext>
            </a:extLst>
          </p:cNvPr>
          <p:cNvSpPr/>
          <p:nvPr/>
        </p:nvSpPr>
        <p:spPr>
          <a:xfrm rot="5400000">
            <a:off x="-1080820" y="10602116"/>
            <a:ext cx="3691119" cy="33672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048E6-A2DA-458A-80E8-A49CE16C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26299" y="1066846"/>
            <a:ext cx="384810" cy="365125"/>
          </a:xfrm>
          <a:noFill/>
        </p:spPr>
        <p:txBody>
          <a:bodyPr/>
          <a:lstStyle/>
          <a:p>
            <a:fld id="{0704FF88-3403-497E-B416-9966E831953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ED29EB-F5D1-46C4-9C8A-F79DA68B1E0D}"/>
              </a:ext>
            </a:extLst>
          </p:cNvPr>
          <p:cNvGrpSpPr/>
          <p:nvPr/>
        </p:nvGrpSpPr>
        <p:grpSpPr>
          <a:xfrm>
            <a:off x="190017" y="1165876"/>
            <a:ext cx="1600524" cy="310111"/>
            <a:chOff x="0" y="0"/>
            <a:chExt cx="2853639" cy="558893"/>
          </a:xfrm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14789725-D4C7-4FD3-9D7C-ABECC26D5F8F}"/>
                </a:ext>
              </a:extLst>
            </p:cNvPr>
            <p:cNvSpPr/>
            <p:nvPr/>
          </p:nvSpPr>
          <p:spPr>
            <a:xfrm>
              <a:off x="0" y="0"/>
              <a:ext cx="2853639" cy="558893"/>
            </a:xfrm>
            <a:prstGeom prst="chevron">
              <a:avLst/>
            </a:prstGeom>
            <a:solidFill>
              <a:srgbClr val="0066A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Chevron 4">
              <a:extLst>
                <a:ext uri="{FF2B5EF4-FFF2-40B4-BE49-F238E27FC236}">
                  <a16:creationId xmlns:a16="http://schemas.microsoft.com/office/drawing/2014/main" id="{CB2F12CE-183C-49B9-B53B-93ED7B2FA5DF}"/>
                </a:ext>
              </a:extLst>
            </p:cNvPr>
            <p:cNvSpPr txBox="1"/>
            <p:nvPr/>
          </p:nvSpPr>
          <p:spPr>
            <a:xfrm>
              <a:off x="279447" y="0"/>
              <a:ext cx="2294746" cy="558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200" kern="1200" dirty="0"/>
                <a:t>Space Definition</a:t>
              </a:r>
              <a:endParaRPr lang="en-US" sz="1200" kern="120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E9A79F-A1A5-40F4-8EEF-B2495D032EEA}"/>
              </a:ext>
            </a:extLst>
          </p:cNvPr>
          <p:cNvSpPr txBox="1"/>
          <p:nvPr/>
        </p:nvSpPr>
        <p:spPr>
          <a:xfrm>
            <a:off x="3504109" y="12018166"/>
            <a:ext cx="315035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Total power injected by SGs</a:t>
            </a:r>
          </a:p>
          <a:p>
            <a:r>
              <a:rPr lang="it-IT" sz="1400" dirty="0"/>
              <a:t>Total power injected by CIGs</a:t>
            </a:r>
          </a:p>
          <a:p>
            <a:r>
              <a:rPr lang="it-IT" sz="1400" dirty="0"/>
              <a:t>Total power injected by GFOR-CIGs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6465F-3074-4F88-81DC-698BF10D2987}"/>
              </a:ext>
            </a:extLst>
          </p:cNvPr>
          <p:cNvSpPr/>
          <p:nvPr/>
        </p:nvSpPr>
        <p:spPr>
          <a:xfrm>
            <a:off x="3595348" y="11447502"/>
            <a:ext cx="14341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Dimensions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of the space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741061-6621-46D6-A6F8-DAA62420AE07}"/>
              </a:ext>
            </a:extLst>
          </p:cNvPr>
          <p:cNvSpPr/>
          <p:nvPr/>
        </p:nvSpPr>
        <p:spPr>
          <a:xfrm>
            <a:off x="7112953" y="11443216"/>
            <a:ext cx="185607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Variables for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each 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664AA-B732-4761-A51F-132C53D9F349}"/>
              </a:ext>
            </a:extLst>
          </p:cNvPr>
          <p:cNvSpPr txBox="1"/>
          <p:nvPr/>
        </p:nvSpPr>
        <p:spPr>
          <a:xfrm>
            <a:off x="7061004" y="12018329"/>
            <a:ext cx="3007388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400" dirty="0"/>
              <a:t>Power injected by each SG</a:t>
            </a:r>
          </a:p>
          <a:p>
            <a:r>
              <a:rPr lang="it-IT" sz="1400" dirty="0"/>
              <a:t>Power injected by each CIG</a:t>
            </a:r>
          </a:p>
          <a:p>
            <a:r>
              <a:rPr lang="it-IT" sz="1400" dirty="0"/>
              <a:t>Power injected by each GFOR-CIG</a:t>
            </a:r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Power injected by each GFOL-CIG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AA9E-1D56-414E-A84A-D2616A0F049A}"/>
              </a:ext>
            </a:extLst>
          </p:cNvPr>
          <p:cNvCxnSpPr/>
          <p:nvPr/>
        </p:nvCxnSpPr>
        <p:spPr>
          <a:xfrm>
            <a:off x="6516451" y="12181670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7F1A6A-F4A6-4EEB-B71E-C0650E1377B3}"/>
              </a:ext>
            </a:extLst>
          </p:cNvPr>
          <p:cNvCxnSpPr/>
          <p:nvPr/>
        </p:nvCxnSpPr>
        <p:spPr>
          <a:xfrm>
            <a:off x="6516451" y="12387498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B0066C-671C-411B-AD7A-7595C64BC3C9}"/>
              </a:ext>
            </a:extLst>
          </p:cNvPr>
          <p:cNvCxnSpPr/>
          <p:nvPr/>
        </p:nvCxnSpPr>
        <p:spPr>
          <a:xfrm>
            <a:off x="6516451" y="12593238"/>
            <a:ext cx="572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9EC570-3F62-4B79-AEB5-8DF33F5F2E12}"/>
              </a:ext>
            </a:extLst>
          </p:cNvPr>
          <p:cNvSpPr/>
          <p:nvPr/>
        </p:nvSpPr>
        <p:spPr>
          <a:xfrm>
            <a:off x="9446180" y="12343170"/>
            <a:ext cx="572276" cy="266700"/>
          </a:xfrm>
          <a:custGeom>
            <a:avLst/>
            <a:gdLst>
              <a:gd name="connsiteX0" fmla="*/ 0 w 334408"/>
              <a:gd name="connsiteY0" fmla="*/ 21811 h 288511"/>
              <a:gd name="connsiteX1" fmla="*/ 297180 w 334408"/>
              <a:gd name="connsiteY1" fmla="*/ 26891 h 288511"/>
              <a:gd name="connsiteX2" fmla="*/ 320040 w 334408"/>
              <a:gd name="connsiteY2" fmla="*/ 288511 h 28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408" h="288511">
                <a:moveTo>
                  <a:pt x="0" y="21811"/>
                </a:moveTo>
                <a:cubicBezTo>
                  <a:pt x="121920" y="2126"/>
                  <a:pt x="243840" y="-17559"/>
                  <a:pt x="297180" y="26891"/>
                </a:cubicBezTo>
                <a:cubicBezTo>
                  <a:pt x="350520" y="71341"/>
                  <a:pt x="335280" y="179926"/>
                  <a:pt x="320040" y="2885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375E61-A128-4E1A-82AE-F165F890FBEB}"/>
              </a:ext>
            </a:extLst>
          </p:cNvPr>
          <p:cNvSpPr/>
          <p:nvPr/>
        </p:nvSpPr>
        <p:spPr>
          <a:xfrm>
            <a:off x="9802894" y="12263160"/>
            <a:ext cx="233147" cy="2133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B94B4-1C4E-4DBE-A320-E8FE55523C18}"/>
              </a:ext>
            </a:extLst>
          </p:cNvPr>
          <p:cNvSpPr txBox="1"/>
          <p:nvPr/>
        </p:nvSpPr>
        <p:spPr>
          <a:xfrm>
            <a:off x="9759883" y="12018166"/>
            <a:ext cx="28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-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4895536-4D54-43E9-ADCB-8B1065137D16}"/>
              </a:ext>
            </a:extLst>
          </p:cNvPr>
          <p:cNvSpPr/>
          <p:nvPr/>
        </p:nvSpPr>
        <p:spPr>
          <a:xfrm>
            <a:off x="9925348" y="12606695"/>
            <a:ext cx="72390" cy="643890"/>
          </a:xfrm>
          <a:custGeom>
            <a:avLst/>
            <a:gdLst>
              <a:gd name="connsiteX0" fmla="*/ 72390 w 72390"/>
              <a:gd name="connsiteY0" fmla="*/ 0 h 643890"/>
              <a:gd name="connsiteX1" fmla="*/ 0 w 72390"/>
              <a:gd name="connsiteY1" fmla="*/ 643890 h 643890"/>
              <a:gd name="connsiteX2" fmla="*/ 0 w 72390"/>
              <a:gd name="connsiteY2" fmla="*/ 643890 h 64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" h="643890">
                <a:moveTo>
                  <a:pt x="72390" y="0"/>
                </a:moveTo>
                <a:lnTo>
                  <a:pt x="0" y="643890"/>
                </a:lnTo>
                <a:lnTo>
                  <a:pt x="0" y="64389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7942C4-946F-4B09-BE1D-68345344314D}"/>
                  </a:ext>
                </a:extLst>
              </p:cNvPr>
              <p:cNvSpPr txBox="1"/>
              <p:nvPr/>
            </p:nvSpPr>
            <p:spPr>
              <a:xfrm>
                <a:off x="2388313" y="3671907"/>
                <a:ext cx="572906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;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𝑆𝐺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7942C4-946F-4B09-BE1D-68345344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313" y="3671907"/>
                <a:ext cx="572906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DEF5E-CD03-4B70-88B5-69338A981C01}"/>
                  </a:ext>
                </a:extLst>
              </p:cNvPr>
              <p:cNvSpPr txBox="1"/>
              <p:nvPr/>
            </p:nvSpPr>
            <p:spPr>
              <a:xfrm>
                <a:off x="2266393" y="4922055"/>
                <a:ext cx="6652847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𝐺𝐹𝑂𝑅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𝐺𝐹𝑂𝑅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;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𝐺𝐹𝑂𝑅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DEF5E-CD03-4B70-88B5-69338A98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93" y="4922055"/>
                <a:ext cx="6652847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D88561-4432-44E6-BE7C-C0684D46B8FA}"/>
                  </a:ext>
                </a:extLst>
              </p:cNvPr>
              <p:cNvSpPr txBox="1"/>
              <p:nvPr/>
            </p:nvSpPr>
            <p:spPr>
              <a:xfrm>
                <a:off x="574915" y="5864327"/>
                <a:ext cx="77724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𝐺𝐹𝑂𝐿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𝐺𝐹𝑂𝑅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D88561-4432-44E6-BE7C-C0684D46B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5" y="5864327"/>
                <a:ext cx="7772400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B274A2-3DCA-4A2C-A249-6A8A5AF3C12D}"/>
                  </a:ext>
                </a:extLst>
              </p:cNvPr>
              <p:cNvSpPr txBox="1"/>
              <p:nvPr/>
            </p:nvSpPr>
            <p:spPr>
              <a:xfrm>
                <a:off x="4730496" y="3072740"/>
                <a:ext cx="4238532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=1,…,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GB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B274A2-3DCA-4A2C-A249-6A8A5AF3C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96" y="3072740"/>
                <a:ext cx="4238532" cy="395621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1AD321-2928-4435-8B35-8470C6FFC400}"/>
                  </a:ext>
                </a:extLst>
              </p:cNvPr>
              <p:cNvSpPr txBox="1"/>
              <p:nvPr/>
            </p:nvSpPr>
            <p:spPr>
              <a:xfrm>
                <a:off x="2863614" y="337062"/>
                <a:ext cx="4442883" cy="133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𝐶𝐼𝐺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1AD321-2928-4435-8B35-8470C6FF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14" y="337062"/>
                <a:ext cx="4442883" cy="1332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394996-9817-4328-9C1E-A918573728AC}"/>
                  </a:ext>
                </a:extLst>
              </p:cNvPr>
              <p:cNvSpPr txBox="1"/>
              <p:nvPr/>
            </p:nvSpPr>
            <p:spPr>
              <a:xfrm>
                <a:off x="2846161" y="2024528"/>
                <a:ext cx="508389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𝐶𝐼𝐺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394996-9817-4328-9C1E-A9185737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61" y="2024528"/>
                <a:ext cx="5083891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6E2CA8-7401-4089-94D0-1952A59F06B3}"/>
                  </a:ext>
                </a:extLst>
              </p:cNvPr>
              <p:cNvSpPr txBox="1"/>
              <p:nvPr/>
            </p:nvSpPr>
            <p:spPr>
              <a:xfrm>
                <a:off x="8779468" y="3591238"/>
                <a:ext cx="603947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𝐶𝐼𝐺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;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𝐶𝐼𝐺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6E2CA8-7401-4089-94D0-1952A59F0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468" y="3591238"/>
                <a:ext cx="6039474" cy="7789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69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30BBD99C-C461-4950-9E78-6A374BD0E7E0}"/>
              </a:ext>
            </a:extLst>
          </p:cNvPr>
          <p:cNvSpPr/>
          <p:nvPr/>
        </p:nvSpPr>
        <p:spPr>
          <a:xfrm rot="5400000">
            <a:off x="6609333" y="1267506"/>
            <a:ext cx="3928004" cy="5621052"/>
          </a:xfrm>
          <a:custGeom>
            <a:avLst/>
            <a:gdLst>
              <a:gd name="connsiteX0" fmla="*/ 0 w 3928004"/>
              <a:gd name="connsiteY0" fmla="*/ 654680 h 5279984"/>
              <a:gd name="connsiteX1" fmla="*/ 654680 w 3928004"/>
              <a:gd name="connsiteY1" fmla="*/ 0 h 5279984"/>
              <a:gd name="connsiteX2" fmla="*/ 654667 w 3928004"/>
              <a:gd name="connsiteY2" fmla="*/ 0 h 5279984"/>
              <a:gd name="connsiteX3" fmla="*/ 654667 w 3928004"/>
              <a:gd name="connsiteY3" fmla="*/ 0 h 5279984"/>
              <a:gd name="connsiteX4" fmla="*/ 1636668 w 3928004"/>
              <a:gd name="connsiteY4" fmla="*/ 0 h 5279984"/>
              <a:gd name="connsiteX5" fmla="*/ 3273324 w 3928004"/>
              <a:gd name="connsiteY5" fmla="*/ 0 h 5279984"/>
              <a:gd name="connsiteX6" fmla="*/ 3928004 w 3928004"/>
              <a:gd name="connsiteY6" fmla="*/ 654680 h 5279984"/>
              <a:gd name="connsiteX7" fmla="*/ 3928004 w 3928004"/>
              <a:gd name="connsiteY7" fmla="*/ 3079991 h 5279984"/>
              <a:gd name="connsiteX8" fmla="*/ 3928004 w 3928004"/>
              <a:gd name="connsiteY8" fmla="*/ 3079991 h 5279984"/>
              <a:gd name="connsiteX9" fmla="*/ 3928004 w 3928004"/>
              <a:gd name="connsiteY9" fmla="*/ 4399987 h 5279984"/>
              <a:gd name="connsiteX10" fmla="*/ 3928004 w 3928004"/>
              <a:gd name="connsiteY10" fmla="*/ 4625304 h 5279984"/>
              <a:gd name="connsiteX11" fmla="*/ 3273324 w 3928004"/>
              <a:gd name="connsiteY11" fmla="*/ 5279984 h 5279984"/>
              <a:gd name="connsiteX12" fmla="*/ 1636668 w 3928004"/>
              <a:gd name="connsiteY12" fmla="*/ 5279984 h 5279984"/>
              <a:gd name="connsiteX13" fmla="*/ 1027369 w 3928004"/>
              <a:gd name="connsiteY13" fmla="*/ 5935705 h 5279984"/>
              <a:gd name="connsiteX14" fmla="*/ 654667 w 3928004"/>
              <a:gd name="connsiteY14" fmla="*/ 5279984 h 5279984"/>
              <a:gd name="connsiteX15" fmla="*/ 654680 w 3928004"/>
              <a:gd name="connsiteY15" fmla="*/ 5279984 h 5279984"/>
              <a:gd name="connsiteX16" fmla="*/ 0 w 3928004"/>
              <a:gd name="connsiteY16" fmla="*/ 4625304 h 5279984"/>
              <a:gd name="connsiteX17" fmla="*/ 0 w 3928004"/>
              <a:gd name="connsiteY17" fmla="*/ 4399987 h 5279984"/>
              <a:gd name="connsiteX18" fmla="*/ 0 w 3928004"/>
              <a:gd name="connsiteY18" fmla="*/ 3079991 h 5279984"/>
              <a:gd name="connsiteX19" fmla="*/ 0 w 3928004"/>
              <a:gd name="connsiteY19" fmla="*/ 3079991 h 5279984"/>
              <a:gd name="connsiteX20" fmla="*/ 0 w 3928004"/>
              <a:gd name="connsiteY20" fmla="*/ 654680 h 5279984"/>
              <a:gd name="connsiteX0" fmla="*/ 0 w 3928004"/>
              <a:gd name="connsiteY0" fmla="*/ 394621 h 5935705"/>
              <a:gd name="connsiteX1" fmla="*/ 654680 w 3928004"/>
              <a:gd name="connsiteY1" fmla="*/ 0 h 5935705"/>
              <a:gd name="connsiteX2" fmla="*/ 654667 w 3928004"/>
              <a:gd name="connsiteY2" fmla="*/ 0 h 5935705"/>
              <a:gd name="connsiteX3" fmla="*/ 654667 w 3928004"/>
              <a:gd name="connsiteY3" fmla="*/ 0 h 5935705"/>
              <a:gd name="connsiteX4" fmla="*/ 1636668 w 3928004"/>
              <a:gd name="connsiteY4" fmla="*/ 0 h 5935705"/>
              <a:gd name="connsiteX5" fmla="*/ 3273324 w 3928004"/>
              <a:gd name="connsiteY5" fmla="*/ 0 h 5935705"/>
              <a:gd name="connsiteX6" fmla="*/ 3928004 w 3928004"/>
              <a:gd name="connsiteY6" fmla="*/ 654680 h 5935705"/>
              <a:gd name="connsiteX7" fmla="*/ 3928004 w 3928004"/>
              <a:gd name="connsiteY7" fmla="*/ 3079991 h 5935705"/>
              <a:gd name="connsiteX8" fmla="*/ 3928004 w 3928004"/>
              <a:gd name="connsiteY8" fmla="*/ 3079991 h 5935705"/>
              <a:gd name="connsiteX9" fmla="*/ 3928004 w 3928004"/>
              <a:gd name="connsiteY9" fmla="*/ 4399987 h 5935705"/>
              <a:gd name="connsiteX10" fmla="*/ 3928004 w 3928004"/>
              <a:gd name="connsiteY10" fmla="*/ 4625304 h 5935705"/>
              <a:gd name="connsiteX11" fmla="*/ 3273324 w 3928004"/>
              <a:gd name="connsiteY11" fmla="*/ 5279984 h 5935705"/>
              <a:gd name="connsiteX12" fmla="*/ 1636668 w 3928004"/>
              <a:gd name="connsiteY12" fmla="*/ 5279984 h 5935705"/>
              <a:gd name="connsiteX13" fmla="*/ 1027369 w 3928004"/>
              <a:gd name="connsiteY13" fmla="*/ 5935705 h 5935705"/>
              <a:gd name="connsiteX14" fmla="*/ 654667 w 3928004"/>
              <a:gd name="connsiteY14" fmla="*/ 5279984 h 5935705"/>
              <a:gd name="connsiteX15" fmla="*/ 654680 w 3928004"/>
              <a:gd name="connsiteY15" fmla="*/ 5279984 h 5935705"/>
              <a:gd name="connsiteX16" fmla="*/ 0 w 3928004"/>
              <a:gd name="connsiteY16" fmla="*/ 4625304 h 5935705"/>
              <a:gd name="connsiteX17" fmla="*/ 0 w 3928004"/>
              <a:gd name="connsiteY17" fmla="*/ 4399987 h 5935705"/>
              <a:gd name="connsiteX18" fmla="*/ 0 w 3928004"/>
              <a:gd name="connsiteY18" fmla="*/ 3079991 h 5935705"/>
              <a:gd name="connsiteX19" fmla="*/ 0 w 3928004"/>
              <a:gd name="connsiteY19" fmla="*/ 3079991 h 5935705"/>
              <a:gd name="connsiteX20" fmla="*/ 0 w 3928004"/>
              <a:gd name="connsiteY20" fmla="*/ 394621 h 5935705"/>
              <a:gd name="connsiteX0" fmla="*/ 2378 w 3930382"/>
              <a:gd name="connsiteY0" fmla="*/ 394621 h 5935705"/>
              <a:gd name="connsiteX1" fmla="*/ 657058 w 3930382"/>
              <a:gd name="connsiteY1" fmla="*/ 0 h 5935705"/>
              <a:gd name="connsiteX2" fmla="*/ 657045 w 3930382"/>
              <a:gd name="connsiteY2" fmla="*/ 0 h 5935705"/>
              <a:gd name="connsiteX3" fmla="*/ 657045 w 3930382"/>
              <a:gd name="connsiteY3" fmla="*/ 0 h 5935705"/>
              <a:gd name="connsiteX4" fmla="*/ 1639046 w 3930382"/>
              <a:gd name="connsiteY4" fmla="*/ 0 h 5935705"/>
              <a:gd name="connsiteX5" fmla="*/ 3275702 w 3930382"/>
              <a:gd name="connsiteY5" fmla="*/ 0 h 5935705"/>
              <a:gd name="connsiteX6" fmla="*/ 3930382 w 3930382"/>
              <a:gd name="connsiteY6" fmla="*/ 654680 h 5935705"/>
              <a:gd name="connsiteX7" fmla="*/ 3930382 w 3930382"/>
              <a:gd name="connsiteY7" fmla="*/ 3079991 h 5935705"/>
              <a:gd name="connsiteX8" fmla="*/ 3930382 w 3930382"/>
              <a:gd name="connsiteY8" fmla="*/ 3079991 h 5935705"/>
              <a:gd name="connsiteX9" fmla="*/ 3930382 w 3930382"/>
              <a:gd name="connsiteY9" fmla="*/ 4399987 h 5935705"/>
              <a:gd name="connsiteX10" fmla="*/ 3930382 w 3930382"/>
              <a:gd name="connsiteY10" fmla="*/ 4625304 h 5935705"/>
              <a:gd name="connsiteX11" fmla="*/ 3275702 w 3930382"/>
              <a:gd name="connsiteY11" fmla="*/ 5279984 h 5935705"/>
              <a:gd name="connsiteX12" fmla="*/ 1639046 w 3930382"/>
              <a:gd name="connsiteY12" fmla="*/ 5279984 h 5935705"/>
              <a:gd name="connsiteX13" fmla="*/ 1029747 w 3930382"/>
              <a:gd name="connsiteY13" fmla="*/ 5935705 h 5935705"/>
              <a:gd name="connsiteX14" fmla="*/ 657045 w 3930382"/>
              <a:gd name="connsiteY14" fmla="*/ 5279984 h 5935705"/>
              <a:gd name="connsiteX15" fmla="*/ 657058 w 3930382"/>
              <a:gd name="connsiteY15" fmla="*/ 5279984 h 5935705"/>
              <a:gd name="connsiteX16" fmla="*/ 2378 w 3930382"/>
              <a:gd name="connsiteY16" fmla="*/ 4625304 h 5935705"/>
              <a:gd name="connsiteX17" fmla="*/ 2378 w 3930382"/>
              <a:gd name="connsiteY17" fmla="*/ 4399987 h 5935705"/>
              <a:gd name="connsiteX18" fmla="*/ 2378 w 3930382"/>
              <a:gd name="connsiteY18" fmla="*/ 3079991 h 5935705"/>
              <a:gd name="connsiteX19" fmla="*/ 2378 w 3930382"/>
              <a:gd name="connsiteY19" fmla="*/ 3079991 h 5935705"/>
              <a:gd name="connsiteX20" fmla="*/ 2378 w 3930382"/>
              <a:gd name="connsiteY20" fmla="*/ 394621 h 5935705"/>
              <a:gd name="connsiteX0" fmla="*/ 1398 w 3929402"/>
              <a:gd name="connsiteY0" fmla="*/ 394621 h 5935705"/>
              <a:gd name="connsiteX1" fmla="*/ 656078 w 3929402"/>
              <a:gd name="connsiteY1" fmla="*/ 0 h 5935705"/>
              <a:gd name="connsiteX2" fmla="*/ 656065 w 3929402"/>
              <a:gd name="connsiteY2" fmla="*/ 0 h 5935705"/>
              <a:gd name="connsiteX3" fmla="*/ 656065 w 3929402"/>
              <a:gd name="connsiteY3" fmla="*/ 0 h 5935705"/>
              <a:gd name="connsiteX4" fmla="*/ 1638066 w 3929402"/>
              <a:gd name="connsiteY4" fmla="*/ 0 h 5935705"/>
              <a:gd name="connsiteX5" fmla="*/ 3274722 w 3929402"/>
              <a:gd name="connsiteY5" fmla="*/ 0 h 5935705"/>
              <a:gd name="connsiteX6" fmla="*/ 3929402 w 3929402"/>
              <a:gd name="connsiteY6" fmla="*/ 654680 h 5935705"/>
              <a:gd name="connsiteX7" fmla="*/ 3929402 w 3929402"/>
              <a:gd name="connsiteY7" fmla="*/ 3079991 h 5935705"/>
              <a:gd name="connsiteX8" fmla="*/ 3929402 w 3929402"/>
              <a:gd name="connsiteY8" fmla="*/ 3079991 h 5935705"/>
              <a:gd name="connsiteX9" fmla="*/ 3929402 w 3929402"/>
              <a:gd name="connsiteY9" fmla="*/ 4399987 h 5935705"/>
              <a:gd name="connsiteX10" fmla="*/ 3929402 w 3929402"/>
              <a:gd name="connsiteY10" fmla="*/ 4625304 h 5935705"/>
              <a:gd name="connsiteX11" fmla="*/ 3274722 w 3929402"/>
              <a:gd name="connsiteY11" fmla="*/ 5279984 h 5935705"/>
              <a:gd name="connsiteX12" fmla="*/ 1638066 w 3929402"/>
              <a:gd name="connsiteY12" fmla="*/ 5279984 h 5935705"/>
              <a:gd name="connsiteX13" fmla="*/ 1028767 w 3929402"/>
              <a:gd name="connsiteY13" fmla="*/ 5935705 h 5935705"/>
              <a:gd name="connsiteX14" fmla="*/ 656065 w 3929402"/>
              <a:gd name="connsiteY14" fmla="*/ 5279984 h 5935705"/>
              <a:gd name="connsiteX15" fmla="*/ 656078 w 3929402"/>
              <a:gd name="connsiteY15" fmla="*/ 5279984 h 5935705"/>
              <a:gd name="connsiteX16" fmla="*/ 1398 w 3929402"/>
              <a:gd name="connsiteY16" fmla="*/ 4625304 h 5935705"/>
              <a:gd name="connsiteX17" fmla="*/ 1398 w 3929402"/>
              <a:gd name="connsiteY17" fmla="*/ 4399987 h 5935705"/>
              <a:gd name="connsiteX18" fmla="*/ 1398 w 3929402"/>
              <a:gd name="connsiteY18" fmla="*/ 3079991 h 5935705"/>
              <a:gd name="connsiteX19" fmla="*/ 1398 w 3929402"/>
              <a:gd name="connsiteY19" fmla="*/ 3079991 h 5935705"/>
              <a:gd name="connsiteX20" fmla="*/ 1398 w 3929402"/>
              <a:gd name="connsiteY20" fmla="*/ 394621 h 5935705"/>
              <a:gd name="connsiteX0" fmla="*/ 1398 w 3929402"/>
              <a:gd name="connsiteY0" fmla="*/ 394621 h 5935705"/>
              <a:gd name="connsiteX1" fmla="*/ 656078 w 3929402"/>
              <a:gd name="connsiteY1" fmla="*/ 0 h 5935705"/>
              <a:gd name="connsiteX2" fmla="*/ 656065 w 3929402"/>
              <a:gd name="connsiteY2" fmla="*/ 0 h 5935705"/>
              <a:gd name="connsiteX3" fmla="*/ 656065 w 3929402"/>
              <a:gd name="connsiteY3" fmla="*/ 0 h 5935705"/>
              <a:gd name="connsiteX4" fmla="*/ 1638066 w 3929402"/>
              <a:gd name="connsiteY4" fmla="*/ 0 h 5935705"/>
              <a:gd name="connsiteX5" fmla="*/ 3274722 w 3929402"/>
              <a:gd name="connsiteY5" fmla="*/ 0 h 5935705"/>
              <a:gd name="connsiteX6" fmla="*/ 3929402 w 3929402"/>
              <a:gd name="connsiteY6" fmla="*/ 654680 h 5935705"/>
              <a:gd name="connsiteX7" fmla="*/ 3929402 w 3929402"/>
              <a:gd name="connsiteY7" fmla="*/ 3079991 h 5935705"/>
              <a:gd name="connsiteX8" fmla="*/ 3929402 w 3929402"/>
              <a:gd name="connsiteY8" fmla="*/ 3079991 h 5935705"/>
              <a:gd name="connsiteX9" fmla="*/ 3929402 w 3929402"/>
              <a:gd name="connsiteY9" fmla="*/ 4399987 h 5935705"/>
              <a:gd name="connsiteX10" fmla="*/ 3912624 w 3929402"/>
              <a:gd name="connsiteY10" fmla="*/ 4846768 h 5935705"/>
              <a:gd name="connsiteX11" fmla="*/ 3274722 w 3929402"/>
              <a:gd name="connsiteY11" fmla="*/ 5279984 h 5935705"/>
              <a:gd name="connsiteX12" fmla="*/ 1638066 w 3929402"/>
              <a:gd name="connsiteY12" fmla="*/ 5279984 h 5935705"/>
              <a:gd name="connsiteX13" fmla="*/ 1028767 w 3929402"/>
              <a:gd name="connsiteY13" fmla="*/ 5935705 h 5935705"/>
              <a:gd name="connsiteX14" fmla="*/ 656065 w 3929402"/>
              <a:gd name="connsiteY14" fmla="*/ 5279984 h 5935705"/>
              <a:gd name="connsiteX15" fmla="*/ 656078 w 3929402"/>
              <a:gd name="connsiteY15" fmla="*/ 5279984 h 5935705"/>
              <a:gd name="connsiteX16" fmla="*/ 1398 w 3929402"/>
              <a:gd name="connsiteY16" fmla="*/ 4625304 h 5935705"/>
              <a:gd name="connsiteX17" fmla="*/ 1398 w 3929402"/>
              <a:gd name="connsiteY17" fmla="*/ 4399987 h 5935705"/>
              <a:gd name="connsiteX18" fmla="*/ 1398 w 3929402"/>
              <a:gd name="connsiteY18" fmla="*/ 3079991 h 5935705"/>
              <a:gd name="connsiteX19" fmla="*/ 1398 w 3929402"/>
              <a:gd name="connsiteY19" fmla="*/ 3079991 h 5935705"/>
              <a:gd name="connsiteX20" fmla="*/ 1398 w 3929402"/>
              <a:gd name="connsiteY20" fmla="*/ 394621 h 5935705"/>
              <a:gd name="connsiteX0" fmla="*/ 0 w 3928004"/>
              <a:gd name="connsiteY0" fmla="*/ 394621 h 5935705"/>
              <a:gd name="connsiteX1" fmla="*/ 654680 w 3928004"/>
              <a:gd name="connsiteY1" fmla="*/ 0 h 5935705"/>
              <a:gd name="connsiteX2" fmla="*/ 654667 w 3928004"/>
              <a:gd name="connsiteY2" fmla="*/ 0 h 5935705"/>
              <a:gd name="connsiteX3" fmla="*/ 654667 w 3928004"/>
              <a:gd name="connsiteY3" fmla="*/ 0 h 5935705"/>
              <a:gd name="connsiteX4" fmla="*/ 1636668 w 3928004"/>
              <a:gd name="connsiteY4" fmla="*/ 0 h 5935705"/>
              <a:gd name="connsiteX5" fmla="*/ 3273324 w 3928004"/>
              <a:gd name="connsiteY5" fmla="*/ 0 h 5935705"/>
              <a:gd name="connsiteX6" fmla="*/ 3928004 w 3928004"/>
              <a:gd name="connsiteY6" fmla="*/ 654680 h 5935705"/>
              <a:gd name="connsiteX7" fmla="*/ 3928004 w 3928004"/>
              <a:gd name="connsiteY7" fmla="*/ 3079991 h 5935705"/>
              <a:gd name="connsiteX8" fmla="*/ 3928004 w 3928004"/>
              <a:gd name="connsiteY8" fmla="*/ 3079991 h 5935705"/>
              <a:gd name="connsiteX9" fmla="*/ 3928004 w 3928004"/>
              <a:gd name="connsiteY9" fmla="*/ 4399987 h 5935705"/>
              <a:gd name="connsiteX10" fmla="*/ 3911226 w 3928004"/>
              <a:gd name="connsiteY10" fmla="*/ 4846768 h 5935705"/>
              <a:gd name="connsiteX11" fmla="*/ 3273324 w 3928004"/>
              <a:gd name="connsiteY11" fmla="*/ 5279984 h 5935705"/>
              <a:gd name="connsiteX12" fmla="*/ 1636668 w 3928004"/>
              <a:gd name="connsiteY12" fmla="*/ 5279984 h 5935705"/>
              <a:gd name="connsiteX13" fmla="*/ 1027369 w 3928004"/>
              <a:gd name="connsiteY13" fmla="*/ 5935705 h 5935705"/>
              <a:gd name="connsiteX14" fmla="*/ 654667 w 3928004"/>
              <a:gd name="connsiteY14" fmla="*/ 5279984 h 5935705"/>
              <a:gd name="connsiteX15" fmla="*/ 654680 w 3928004"/>
              <a:gd name="connsiteY15" fmla="*/ 5279984 h 5935705"/>
              <a:gd name="connsiteX16" fmla="*/ 8389 w 3928004"/>
              <a:gd name="connsiteY16" fmla="*/ 4687315 h 5935705"/>
              <a:gd name="connsiteX17" fmla="*/ 0 w 3928004"/>
              <a:gd name="connsiteY17" fmla="*/ 4399987 h 5935705"/>
              <a:gd name="connsiteX18" fmla="*/ 0 w 3928004"/>
              <a:gd name="connsiteY18" fmla="*/ 3079991 h 5935705"/>
              <a:gd name="connsiteX19" fmla="*/ 0 w 3928004"/>
              <a:gd name="connsiteY19" fmla="*/ 3079991 h 5935705"/>
              <a:gd name="connsiteX20" fmla="*/ 0 w 3928004"/>
              <a:gd name="connsiteY20" fmla="*/ 394621 h 5935705"/>
              <a:gd name="connsiteX0" fmla="*/ 0 w 3928004"/>
              <a:gd name="connsiteY0" fmla="*/ 394621 h 5935705"/>
              <a:gd name="connsiteX1" fmla="*/ 654680 w 3928004"/>
              <a:gd name="connsiteY1" fmla="*/ 0 h 5935705"/>
              <a:gd name="connsiteX2" fmla="*/ 654667 w 3928004"/>
              <a:gd name="connsiteY2" fmla="*/ 0 h 5935705"/>
              <a:gd name="connsiteX3" fmla="*/ 654667 w 3928004"/>
              <a:gd name="connsiteY3" fmla="*/ 0 h 5935705"/>
              <a:gd name="connsiteX4" fmla="*/ 1636668 w 3928004"/>
              <a:gd name="connsiteY4" fmla="*/ 0 h 5935705"/>
              <a:gd name="connsiteX5" fmla="*/ 3273324 w 3928004"/>
              <a:gd name="connsiteY5" fmla="*/ 0 h 5935705"/>
              <a:gd name="connsiteX6" fmla="*/ 3928004 w 3928004"/>
              <a:gd name="connsiteY6" fmla="*/ 415498 h 5935705"/>
              <a:gd name="connsiteX7" fmla="*/ 3928004 w 3928004"/>
              <a:gd name="connsiteY7" fmla="*/ 3079991 h 5935705"/>
              <a:gd name="connsiteX8" fmla="*/ 3928004 w 3928004"/>
              <a:gd name="connsiteY8" fmla="*/ 3079991 h 5935705"/>
              <a:gd name="connsiteX9" fmla="*/ 3928004 w 3928004"/>
              <a:gd name="connsiteY9" fmla="*/ 4399987 h 5935705"/>
              <a:gd name="connsiteX10" fmla="*/ 3911226 w 3928004"/>
              <a:gd name="connsiteY10" fmla="*/ 4846768 h 5935705"/>
              <a:gd name="connsiteX11" fmla="*/ 3273324 w 3928004"/>
              <a:gd name="connsiteY11" fmla="*/ 5279984 h 5935705"/>
              <a:gd name="connsiteX12" fmla="*/ 1636668 w 3928004"/>
              <a:gd name="connsiteY12" fmla="*/ 5279984 h 5935705"/>
              <a:gd name="connsiteX13" fmla="*/ 1027369 w 3928004"/>
              <a:gd name="connsiteY13" fmla="*/ 5935705 h 5935705"/>
              <a:gd name="connsiteX14" fmla="*/ 654667 w 3928004"/>
              <a:gd name="connsiteY14" fmla="*/ 5279984 h 5935705"/>
              <a:gd name="connsiteX15" fmla="*/ 654680 w 3928004"/>
              <a:gd name="connsiteY15" fmla="*/ 5279984 h 5935705"/>
              <a:gd name="connsiteX16" fmla="*/ 8389 w 3928004"/>
              <a:gd name="connsiteY16" fmla="*/ 4687315 h 5935705"/>
              <a:gd name="connsiteX17" fmla="*/ 0 w 3928004"/>
              <a:gd name="connsiteY17" fmla="*/ 4399987 h 5935705"/>
              <a:gd name="connsiteX18" fmla="*/ 0 w 3928004"/>
              <a:gd name="connsiteY18" fmla="*/ 3079991 h 5935705"/>
              <a:gd name="connsiteX19" fmla="*/ 0 w 3928004"/>
              <a:gd name="connsiteY19" fmla="*/ 3079991 h 5935705"/>
              <a:gd name="connsiteX20" fmla="*/ 0 w 3928004"/>
              <a:gd name="connsiteY20" fmla="*/ 394621 h 59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28004" h="5935705">
                <a:moveTo>
                  <a:pt x="0" y="394621"/>
                </a:moveTo>
                <a:cubicBezTo>
                  <a:pt x="0" y="33051"/>
                  <a:pt x="293110" y="0"/>
                  <a:pt x="654680" y="0"/>
                </a:cubicBezTo>
                <a:lnTo>
                  <a:pt x="654667" y="0"/>
                </a:lnTo>
                <a:lnTo>
                  <a:pt x="654667" y="0"/>
                </a:lnTo>
                <a:lnTo>
                  <a:pt x="1636668" y="0"/>
                </a:lnTo>
                <a:lnTo>
                  <a:pt x="3273324" y="0"/>
                </a:lnTo>
                <a:cubicBezTo>
                  <a:pt x="3634894" y="0"/>
                  <a:pt x="3928004" y="53928"/>
                  <a:pt x="3928004" y="415498"/>
                </a:cubicBezTo>
                <a:lnTo>
                  <a:pt x="3928004" y="3079991"/>
                </a:lnTo>
                <a:lnTo>
                  <a:pt x="3928004" y="3079991"/>
                </a:lnTo>
                <a:lnTo>
                  <a:pt x="3928004" y="4399987"/>
                </a:lnTo>
                <a:lnTo>
                  <a:pt x="3911226" y="4846768"/>
                </a:lnTo>
                <a:cubicBezTo>
                  <a:pt x="3911226" y="5208338"/>
                  <a:pt x="3634894" y="5279984"/>
                  <a:pt x="3273324" y="5279984"/>
                </a:cubicBezTo>
                <a:lnTo>
                  <a:pt x="1636668" y="5279984"/>
                </a:lnTo>
                <a:lnTo>
                  <a:pt x="1027369" y="5935705"/>
                </a:lnTo>
                <a:lnTo>
                  <a:pt x="654667" y="5279984"/>
                </a:lnTo>
                <a:lnTo>
                  <a:pt x="654680" y="5279984"/>
                </a:lnTo>
                <a:cubicBezTo>
                  <a:pt x="293110" y="5279984"/>
                  <a:pt x="-16774" y="5258610"/>
                  <a:pt x="8389" y="4687315"/>
                </a:cubicBezTo>
                <a:lnTo>
                  <a:pt x="0" y="4399987"/>
                </a:lnTo>
                <a:lnTo>
                  <a:pt x="0" y="3079991"/>
                </a:lnTo>
                <a:lnTo>
                  <a:pt x="0" y="3079991"/>
                </a:lnTo>
                <a:lnTo>
                  <a:pt x="0" y="3946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C80F0-50E3-4217-874F-BE76AE3A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FA84F1-91A7-40C6-A2D5-55321B62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39" y="463682"/>
            <a:ext cx="10515600" cy="577314"/>
          </a:xfrm>
        </p:spPr>
        <p:txBody>
          <a:bodyPr/>
          <a:lstStyle/>
          <a:p>
            <a:r>
              <a:rPr lang="en-US" dirty="0"/>
              <a:t>SMALL-SIGNAL ANALYSIS TOOL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37EB0BA-3B95-4D65-9854-4A98FD1B2797}"/>
              </a:ext>
            </a:extLst>
          </p:cNvPr>
          <p:cNvSpPr txBox="1">
            <a:spLocks/>
          </p:cNvSpPr>
          <p:nvPr/>
        </p:nvSpPr>
        <p:spPr>
          <a:xfrm>
            <a:off x="752140" y="1485901"/>
            <a:ext cx="6763813" cy="56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application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7DA94-4D93-4EB1-A9DA-9F42A9A9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3" y="3319247"/>
            <a:ext cx="1721609" cy="877149"/>
          </a:xfrm>
          <a:prstGeom prst="rect">
            <a:avLst/>
          </a:prstGeom>
        </p:spPr>
      </p:pic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32A4EBAB-95EE-4589-9F71-0A346065B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682" y="3319247"/>
            <a:ext cx="1126434" cy="112643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EA7CEC-84F3-4B19-93A2-7E959F232643}"/>
              </a:ext>
            </a:extLst>
          </p:cNvPr>
          <p:cNvSpPr/>
          <p:nvPr/>
        </p:nvSpPr>
        <p:spPr>
          <a:xfrm>
            <a:off x="2596813" y="3443051"/>
            <a:ext cx="1410647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9C833-FD00-47FA-8B30-1B953975B02F}"/>
              </a:ext>
            </a:extLst>
          </p:cNvPr>
          <p:cNvSpPr txBox="1"/>
          <p:nvPr/>
        </p:nvSpPr>
        <p:spPr>
          <a:xfrm>
            <a:off x="2472848" y="2919830"/>
            <a:ext cx="153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Power-flow data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 of breakers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2C274-2082-4F53-A9CF-C8F06A5E5633}"/>
              </a:ext>
            </a:extLst>
          </p:cNvPr>
          <p:cNvSpPr txBox="1"/>
          <p:nvPr/>
        </p:nvSpPr>
        <p:spPr>
          <a:xfrm>
            <a:off x="8812737" y="2331586"/>
            <a:ext cx="230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Update operating point</a:t>
            </a: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Update grid topology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AED44-CC28-4751-8B73-967888DF1E2D}"/>
              </a:ext>
            </a:extLst>
          </p:cNvPr>
          <p:cNvSpPr txBox="1"/>
          <p:nvPr/>
        </p:nvSpPr>
        <p:spPr>
          <a:xfrm>
            <a:off x="9640737" y="3429000"/>
            <a:ext cx="147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Rebuild State-space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2D0AD-911C-4D85-AA04-603D652D29FD}"/>
              </a:ext>
            </a:extLst>
          </p:cNvPr>
          <p:cNvSpPr txBox="1"/>
          <p:nvPr/>
        </p:nvSpPr>
        <p:spPr>
          <a:xfrm>
            <a:off x="9784737" y="4562896"/>
            <a:ext cx="1332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Perform small-signal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4D18D5-36BC-4282-94FA-6239A174CC06}"/>
              </a:ext>
            </a:extLst>
          </p:cNvPr>
          <p:cNvSpPr txBox="1"/>
          <p:nvPr/>
        </p:nvSpPr>
        <p:spPr>
          <a:xfrm>
            <a:off x="917376" y="4196396"/>
            <a:ext cx="105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OPAL-RT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CB848D-CAD2-45B7-B2F3-D8CDF6F449ED}"/>
              </a:ext>
            </a:extLst>
          </p:cNvPr>
          <p:cNvGrpSpPr/>
          <p:nvPr/>
        </p:nvGrpSpPr>
        <p:grpSpPr>
          <a:xfrm>
            <a:off x="7167399" y="2312576"/>
            <a:ext cx="1487869" cy="628145"/>
            <a:chOff x="6663393" y="2553136"/>
            <a:chExt cx="1487869" cy="6281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289F0D3-6133-4989-AC1E-44152B4DD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562"/>
            <a:stretch/>
          </p:blipFill>
          <p:spPr>
            <a:xfrm>
              <a:off x="6663393" y="2632266"/>
              <a:ext cx="737432" cy="467821"/>
            </a:xfrm>
            <a:prstGeom prst="rect">
              <a:avLst/>
            </a:prstGeom>
          </p:spPr>
        </p:pic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1191740F-CBDC-452E-BEE6-F8E92435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3117" y="2553136"/>
              <a:ext cx="628145" cy="628145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D1AD857-6750-41EB-B1CD-3B3696B83C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75" y="3373305"/>
            <a:ext cx="1619211" cy="468000"/>
          </a:xfrm>
          <a:prstGeom prst="rect">
            <a:avLst/>
          </a:prstGeom>
        </p:spPr>
      </p:pic>
      <p:pic>
        <p:nvPicPr>
          <p:cNvPr id="25" name="Graphic 24" descr="Refresh">
            <a:extLst>
              <a:ext uri="{FF2B5EF4-FFF2-40B4-BE49-F238E27FC236}">
                <a16:creationId xmlns:a16="http://schemas.microsoft.com/office/drawing/2014/main" id="{E1A2AA24-77D7-464D-95C6-C942388A3A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45639">
            <a:off x="6862519" y="3337246"/>
            <a:ext cx="468000" cy="46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30BF31-8D9A-4789-AD32-84F36ACA5775}"/>
              </a:ext>
            </a:extLst>
          </p:cNvPr>
          <p:cNvGrpSpPr/>
          <p:nvPr/>
        </p:nvGrpSpPr>
        <p:grpSpPr>
          <a:xfrm>
            <a:off x="6550399" y="4205571"/>
            <a:ext cx="2927480" cy="1573386"/>
            <a:chOff x="6519517" y="4397139"/>
            <a:chExt cx="2927480" cy="157338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95B95C-7E5B-4AD9-817B-55AE79ED6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9"/>
            <a:stretch/>
          </p:blipFill>
          <p:spPr bwMode="auto">
            <a:xfrm>
              <a:off x="6519517" y="4405479"/>
              <a:ext cx="1349729" cy="12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3789DE-FDD9-4E14-8D6C-A09A50B8EF08}"/>
                </a:ext>
              </a:extLst>
            </p:cNvPr>
            <p:cNvSpPr txBox="1"/>
            <p:nvPr/>
          </p:nvSpPr>
          <p:spPr>
            <a:xfrm>
              <a:off x="6625479" y="5662748"/>
              <a:ext cx="1213713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¿Stability?</a:t>
              </a:r>
            </a:p>
          </p:txBody>
        </p:sp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6C4A9782-5997-437A-A05E-34B2E62A3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415"/>
            <a:stretch/>
          </p:blipFill>
          <p:spPr>
            <a:xfrm>
              <a:off x="7952332" y="4397139"/>
              <a:ext cx="1494665" cy="1224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5837FE-BF4C-403B-94D5-B26C4CBE9244}"/>
                </a:ext>
              </a:extLst>
            </p:cNvPr>
            <p:cNvSpPr txBox="1"/>
            <p:nvPr/>
          </p:nvSpPr>
          <p:spPr>
            <a:xfrm>
              <a:off x="8104753" y="5662748"/>
              <a:ext cx="1342244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¿Interactions?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3531BC6-CCFA-46BE-9531-A266F9DC20F0}"/>
              </a:ext>
            </a:extLst>
          </p:cNvPr>
          <p:cNvSpPr/>
          <p:nvPr/>
        </p:nvSpPr>
        <p:spPr>
          <a:xfrm rot="16200000" flipH="1">
            <a:off x="10178374" y="2982133"/>
            <a:ext cx="371497" cy="3027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73B903-14EE-44A0-8676-FBE39F37FE29}"/>
              </a:ext>
            </a:extLst>
          </p:cNvPr>
          <p:cNvSpPr txBox="1"/>
          <p:nvPr/>
        </p:nvSpPr>
        <p:spPr>
          <a:xfrm>
            <a:off x="2342874" y="4193928"/>
            <a:ext cx="1788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Control actions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597C75-34C3-4A7D-AD89-DE3B3E1CC603}"/>
              </a:ext>
            </a:extLst>
          </p:cNvPr>
          <p:cNvSpPr txBox="1"/>
          <p:nvPr/>
        </p:nvSpPr>
        <p:spPr>
          <a:xfrm>
            <a:off x="4260808" y="2813300"/>
            <a:ext cx="137072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Small-signal analysis tool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67CB900-3308-4CE8-86FC-B9FF1A348F51}"/>
              </a:ext>
            </a:extLst>
          </p:cNvPr>
          <p:cNvSpPr/>
          <p:nvPr/>
        </p:nvSpPr>
        <p:spPr>
          <a:xfrm flipH="1">
            <a:off x="2596814" y="3972232"/>
            <a:ext cx="1365618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87FA7-50E8-4027-9F3B-BD3865BE890F}"/>
              </a:ext>
            </a:extLst>
          </p:cNvPr>
          <p:cNvSpPr txBox="1"/>
          <p:nvPr/>
        </p:nvSpPr>
        <p:spPr>
          <a:xfrm>
            <a:off x="4498806" y="3619440"/>
            <a:ext cx="47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DT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FD93EAE-4BA9-4BEE-A4EE-133F5DC9DF87}"/>
              </a:ext>
            </a:extLst>
          </p:cNvPr>
          <p:cNvSpPr/>
          <p:nvPr/>
        </p:nvSpPr>
        <p:spPr>
          <a:xfrm rot="16200000" flipH="1">
            <a:off x="10178374" y="4064944"/>
            <a:ext cx="371497" cy="3027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A135CEE6-2951-4D00-917F-5E2DFB59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50DBF6A-FA33-4CF5-9A64-43C8926A5BE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8841" y="1511067"/>
            <a:ext cx="11417416" cy="46910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The energy transition is transforming the way we used to control, operate, protect, measure and simulate power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Faster transients occur and reliable measurements/communications are available.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In such a fast-paced context, power grids require a substantial improvement in real-time operation and short-term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Digital Twins can provide fast and accurate predictions on future grid scenarios.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5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0913E50A-EFE7-4EED-A2DC-46B71A6B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2E3E9E-A1C3-46DB-BC7A-55E3C8087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DT TOOL: </a:t>
            </a:r>
            <a:r>
              <a:rPr lang="en-US" dirty="0"/>
              <a:t>Small-signal Stability Constrained Optimal Power Flow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F6537E8-BCEC-46D8-9923-22D469044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804495"/>
            <a:ext cx="11520000" cy="3359564"/>
          </a:xfr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0160558-0D7A-40E2-BEE1-1D916727B3D1}"/>
              </a:ext>
            </a:extLst>
          </p:cNvPr>
          <p:cNvSpPr txBox="1">
            <a:spLocks/>
          </p:cNvSpPr>
          <p:nvPr/>
        </p:nvSpPr>
        <p:spPr>
          <a:xfrm>
            <a:off x="336000" y="1226200"/>
            <a:ext cx="10730326" cy="1595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OPF with dynamic constraint, formulated as a data-driven surrogate model of conventional small-signal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Data-driven surrogate model: regression function fitting the system damping as a function of the quantities describing the operating conditions.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data: obtained by computation.</a:t>
            </a:r>
          </a:p>
        </p:txBody>
      </p:sp>
      <p:pic>
        <p:nvPicPr>
          <p:cNvPr id="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59F67DCF-AD5C-45D6-96C9-ACC3920D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DF1200B-040C-4FC8-80A3-EADEC957C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5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 Tool: Small-signal Stability Constrained Optimal Power Flow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F6537E8-BCEC-46D8-9923-22D469044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661" y="2804495"/>
            <a:ext cx="11440678" cy="3359564"/>
          </a:xfrm>
        </p:spPr>
      </p:pic>
      <p:pic>
        <p:nvPicPr>
          <p:cNvPr id="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3671CACC-249B-4EFA-BA3D-6C51819F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0F9BF2-04DD-4EEA-92A0-75D90844B1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A95D1B5-36F3-4BD0-BDF4-BF978F50F760}"/>
              </a:ext>
            </a:extLst>
          </p:cNvPr>
          <p:cNvSpPr txBox="1">
            <a:spLocks/>
          </p:cNvSpPr>
          <p:nvPr/>
        </p:nvSpPr>
        <p:spPr>
          <a:xfrm>
            <a:off x="336000" y="1226200"/>
            <a:ext cx="10730326" cy="1595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OPF </a:t>
            </a:r>
            <a:r>
              <a:rPr lang="en-US" dirty="0"/>
              <a:t>with dynamic constraint, formulated as a data-driven surrogate model of conventional small-signal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Data-driven surrogate model: regression function fitting the system damping </a:t>
            </a:r>
            <a:r>
              <a:rPr lang="en-US"/>
              <a:t>as a function </a:t>
            </a:r>
            <a:r>
              <a:rPr lang="en-US" dirty="0"/>
              <a:t>of the quantities describing the operating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data: obtained by computation</a:t>
            </a:r>
          </a:p>
        </p:txBody>
      </p:sp>
    </p:spTree>
    <p:extLst>
      <p:ext uri="{BB962C8B-B14F-4D97-AF65-F5344CB8AC3E}">
        <p14:creationId xmlns:p14="http://schemas.microsoft.com/office/powerpoint/2010/main" val="263767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139" y="1320018"/>
            <a:ext cx="5900330" cy="49507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high-information content data set avoiding curse-of-dimensionality: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Explore the entire operating space of the system (different operating points, different converters’ control modes,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Select a limited number of significative samples, by the Latin Hypercube Sampling strategy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Orient sampling towards the stability margin of the system, by the use of the Entropy </a:t>
            </a:r>
            <a:r>
              <a:rPr lang="en-US" sz="1800"/>
              <a:t>function </a:t>
            </a:r>
            <a:endParaRPr lang="en-US" sz="1800" dirty="0"/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 Sequential algorithm for efficient data set generation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GENERATION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19A08-B9D6-4E3D-AB2F-F6CDDB6AC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541" y="752339"/>
            <a:ext cx="4356000" cy="5285167"/>
          </a:xfrm>
          <a:prstGeom prst="rect">
            <a:avLst/>
          </a:prstGeom>
        </p:spPr>
      </p:pic>
      <p:pic>
        <p:nvPicPr>
          <p:cNvPr id="7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CB7FCA58-91AB-4CF4-AF53-B10C3D8FC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AF28F8-AAC5-4704-85D1-057C5CA87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6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GENERATION</a:t>
            </a:r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7AD4383-DA0A-413D-95D5-72413BF94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215" y="1052256"/>
            <a:ext cx="7986529" cy="544082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71102B-6E7A-4972-A693-E06441E7CDF7}"/>
              </a:ext>
            </a:extLst>
          </p:cNvPr>
          <p:cNvSpPr txBox="1"/>
          <p:nvPr/>
        </p:nvSpPr>
        <p:spPr>
          <a:xfrm>
            <a:off x="10288744" y="5217382"/>
            <a:ext cx="19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* Parallelizable task</a:t>
            </a:r>
          </a:p>
        </p:txBody>
      </p:sp>
      <p:pic>
        <p:nvPicPr>
          <p:cNvPr id="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E1FE27F0-DE2F-426D-92F8-9D7285D3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15A938-4E58-4C69-A6B3-3B3EFA4E1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8" y="5733885"/>
            <a:ext cx="1656000" cy="44459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BD4E68C-1A08-4AA8-9748-CDB399C575E0}"/>
              </a:ext>
            </a:extLst>
          </p:cNvPr>
          <p:cNvSpPr/>
          <p:nvPr/>
        </p:nvSpPr>
        <p:spPr>
          <a:xfrm>
            <a:off x="4613945" y="1052256"/>
            <a:ext cx="3078760" cy="2732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782C97C-B9C4-4542-A7C2-1347BBCA427F}"/>
              </a:ext>
            </a:extLst>
          </p:cNvPr>
          <p:cNvSpPr/>
          <p:nvPr/>
        </p:nvSpPr>
        <p:spPr>
          <a:xfrm>
            <a:off x="7692704" y="1040996"/>
            <a:ext cx="2667699" cy="2743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932C80-B310-477B-AA06-5BB0CB6AF997}"/>
              </a:ext>
            </a:extLst>
          </p:cNvPr>
          <p:cNvSpPr/>
          <p:nvPr/>
        </p:nvSpPr>
        <p:spPr>
          <a:xfrm>
            <a:off x="2230555" y="3786189"/>
            <a:ext cx="2772000" cy="271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D4D1D4F-A1EB-4B4F-B56D-FA357AB7C080}"/>
              </a:ext>
            </a:extLst>
          </p:cNvPr>
          <p:cNvSpPr/>
          <p:nvPr/>
        </p:nvSpPr>
        <p:spPr>
          <a:xfrm>
            <a:off x="4983059" y="3785322"/>
            <a:ext cx="5336601" cy="271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D55AD5B-5C28-482A-9433-86C35585918F}"/>
              </a:ext>
            </a:extLst>
          </p:cNvPr>
          <p:cNvSpPr/>
          <p:nvPr/>
        </p:nvSpPr>
        <p:spPr>
          <a:xfrm>
            <a:off x="10360404" y="4987784"/>
            <a:ext cx="1831596" cy="797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2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338" y="1406181"/>
            <a:ext cx="5117283" cy="50617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the set of control actions corresponding to the optimal operation point of the power system: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Information about power flow model and requirements are updated in real-time.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General formulation to maximize network resilience and performance.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Parallel computation of future scenarios based on forecast. Several time frameworks can be analyzed.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POWER FLOW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BDA809-BD63-4128-9EC4-EA34D7AF6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71" y="1591385"/>
            <a:ext cx="6339403" cy="3962127"/>
          </a:xfrm>
          <a:prstGeom prst="rect">
            <a:avLst/>
          </a:prstGeom>
        </p:spPr>
      </p:pic>
      <p:pic>
        <p:nvPicPr>
          <p:cNvPr id="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DEA8F2CB-024E-4406-BCB2-B2492A7A8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4C47B4-456C-4540-99B8-221414F22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5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7641" y="1226200"/>
            <a:ext cx="4503601" cy="4351338"/>
          </a:xfrm>
        </p:spPr>
        <p:txBody>
          <a:bodyPr>
            <a:normAutofit/>
          </a:bodyPr>
          <a:lstStyle/>
          <a:p>
            <a:r>
              <a:rPr lang="en-US" sz="3600"/>
              <a:t>Questions?</a:t>
            </a:r>
            <a:endParaRPr lang="en-US" sz="3600" dirty="0"/>
          </a:p>
          <a:p>
            <a:endParaRPr lang="en-US" dirty="0"/>
          </a:p>
          <a:p>
            <a:pPr algn="just"/>
            <a:r>
              <a:rPr lang="en-US" sz="1400"/>
              <a:t>Grant TED2021-130351B-C21 funded by MCIN/AEI/10.13039/501100011033 and, as appropriate, by “ERDF A way of making Europe”, by the “European Union” or by the “European Union NextGenerationEU/PRTR”.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D1CDE-3585-44D5-90F0-7EE002F8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311" y="3360235"/>
            <a:ext cx="3734870" cy="19028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0F6228-4392-42D7-A029-C2641DD4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6" y="3742301"/>
            <a:ext cx="4755012" cy="9813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D20CC3-91C5-478D-93B9-0A0BC6887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24" y="2175070"/>
            <a:ext cx="2040422" cy="1020211"/>
          </a:xfrm>
          <a:prstGeom prst="rect">
            <a:avLst/>
          </a:prstGeom>
        </p:spPr>
      </p:pic>
      <p:pic>
        <p:nvPicPr>
          <p:cNvPr id="102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1213A4DA-9FAA-46A0-BED1-75AA326F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63" y="887258"/>
            <a:ext cx="2708640" cy="55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294B85-09F5-4AAD-8FF5-8124AB84F5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658" y="752828"/>
            <a:ext cx="3081421" cy="82728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07011CF-FFFE-4337-8599-54DFC8B17D9D}"/>
              </a:ext>
            </a:extLst>
          </p:cNvPr>
          <p:cNvSpPr/>
          <p:nvPr/>
        </p:nvSpPr>
        <p:spPr>
          <a:xfrm>
            <a:off x="514525" y="5263128"/>
            <a:ext cx="9837490" cy="1405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Aft>
                <a:spcPts val="600"/>
              </a:spcAft>
            </a:pPr>
            <a:r>
              <a:rPr lang="en-US"/>
              <a:t>Special thanks to:</a:t>
            </a:r>
          </a:p>
          <a:p>
            <a:pPr algn="just">
              <a:lnSpc>
                <a:spcPct val="114000"/>
              </a:lnSpc>
            </a:pPr>
            <a:r>
              <a:rPr lang="en-US" b="1"/>
              <a:t>UPC group: </a:t>
            </a:r>
            <a:r>
              <a:rPr lang="en-US"/>
              <a:t>Eduardo Prieto-Araujo (coordinator), Francesca Rossi, Èlia Mateu, Juan Carlos Olives, Roger Margarit, Soufiane El Yaagoubi,  </a:t>
            </a:r>
          </a:p>
          <a:p>
            <a:pPr algn="just">
              <a:lnSpc>
                <a:spcPct val="114000"/>
              </a:lnSpc>
            </a:pPr>
            <a:r>
              <a:rPr lang="en-US" b="1"/>
              <a:t>BSC group:</a:t>
            </a:r>
            <a:r>
              <a:rPr lang="en-US"/>
              <a:t> Rosa Badia (coordinator), Francesc Lordan, Eduardo Iraola, Mauro Garcia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2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2B90-5535-46C9-9B9A-9660E5E20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15" y="2042980"/>
            <a:ext cx="11530698" cy="257529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Experience with Hypersim on developing Digital Twins of modern power grids</a:t>
            </a:r>
            <a:endParaRPr lang="en-US" sz="4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E42B90-5535-46C9-9B9A-9660E5E20BB0}"/>
              </a:ext>
            </a:extLst>
          </p:cNvPr>
          <p:cNvSpPr txBox="1">
            <a:spLocks/>
          </p:cNvSpPr>
          <p:nvPr/>
        </p:nvSpPr>
        <p:spPr>
          <a:xfrm>
            <a:off x="499115" y="4975654"/>
            <a:ext cx="9144000" cy="128607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baseline="0">
                <a:solidFill>
                  <a:schemeClr val="bg1"/>
                </a:solidFill>
                <a:latin typeface="Myriad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/>
              <a:t>Vinícius Albernaz Lacerda</a:t>
            </a:r>
            <a:endParaRPr lang="en-US" sz="2400" dirty="0"/>
          </a:p>
          <a:p>
            <a:r>
              <a:rPr lang="en-US" sz="2400">
                <a:latin typeface="Myriad Pro"/>
              </a:rPr>
              <a:t>Lecturer</a:t>
            </a:r>
            <a:endParaRPr lang="en-US" sz="2400" dirty="0">
              <a:latin typeface="Myriad Pro"/>
            </a:endParaRPr>
          </a:p>
          <a:p>
            <a:r>
              <a:rPr lang="en-US" sz="2400"/>
              <a:t>CITCEA-UPC, Polytechnic University of Catalonia, Barcelona, Spain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604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139" y="1152106"/>
            <a:ext cx="10730326" cy="46910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A digital twin is a virtual representation of a physical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It allows modelling, testing and analysing possible scenarios before applying them in the real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It can run tools to provide real-time outputs to the physical system based on anticipated behaviour informed by the digital twin.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DIGITAL TWIN CONCEPT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5D2B37-AF3E-41BF-81AA-83BD8328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0" y="3565034"/>
            <a:ext cx="3638943" cy="29444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3F7820-171C-484B-95F6-1E6DDF6C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406" y="3565032"/>
            <a:ext cx="1365616" cy="309341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BA0E4C-EF08-4402-BE8B-EB1C84DA7A48}"/>
              </a:ext>
            </a:extLst>
          </p:cNvPr>
          <p:cNvSpPr txBox="1"/>
          <p:nvPr/>
        </p:nvSpPr>
        <p:spPr>
          <a:xfrm>
            <a:off x="0" y="6604084"/>
            <a:ext cx="36199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/>
              <a:t>Source: adapted from https://www.opal-rt.com/digital-twins/</a:t>
            </a:r>
          </a:p>
        </p:txBody>
      </p:sp>
      <p:cxnSp>
        <p:nvCxnSpPr>
          <p:cNvPr id="10" name="Connector de fletxa recta 46">
            <a:extLst>
              <a:ext uri="{FF2B5EF4-FFF2-40B4-BE49-F238E27FC236}">
                <a16:creationId xmlns:a16="http://schemas.microsoft.com/office/drawing/2014/main" id="{FA2F0D06-3CAA-4DC3-BD17-6F8C00EE7F78}"/>
              </a:ext>
            </a:extLst>
          </p:cNvPr>
          <p:cNvCxnSpPr>
            <a:cxnSpLocks/>
          </p:cNvCxnSpPr>
          <p:nvPr/>
        </p:nvCxnSpPr>
        <p:spPr>
          <a:xfrm flipV="1">
            <a:off x="5197347" y="5831890"/>
            <a:ext cx="1404000" cy="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ula 64">
            <a:extLst>
              <a:ext uri="{FF2B5EF4-FFF2-40B4-BE49-F238E27FC236}">
                <a16:creationId xmlns:a16="http://schemas.microsoft.com/office/drawing/2014/main" id="{0201CD6D-C5E2-4FF1-9DB9-AAB2AE6E0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69461"/>
              </p:ext>
            </p:extLst>
          </p:nvPr>
        </p:nvGraphicFramePr>
        <p:xfrm>
          <a:off x="5149941" y="5422554"/>
          <a:ext cx="149881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811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600" b="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Measurements</a:t>
                      </a:r>
                      <a:endParaRPr lang="en-US" sz="1600" b="0" kern="1200" noProof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3" name="Connector de fletxa recta 46">
            <a:extLst>
              <a:ext uri="{FF2B5EF4-FFF2-40B4-BE49-F238E27FC236}">
                <a16:creationId xmlns:a16="http://schemas.microsoft.com/office/drawing/2014/main" id="{653202E9-DDCC-466F-BD13-75CAFD7AD8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7347" y="4633663"/>
            <a:ext cx="1404000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ula 64">
            <a:extLst>
              <a:ext uri="{FF2B5EF4-FFF2-40B4-BE49-F238E27FC236}">
                <a16:creationId xmlns:a16="http://schemas.microsoft.com/office/drawing/2014/main" id="{460B708B-9DB9-4FF3-84C8-5CF0A9047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65328"/>
              </p:ext>
            </p:extLst>
          </p:nvPr>
        </p:nvGraphicFramePr>
        <p:xfrm>
          <a:off x="5542364" y="4230245"/>
          <a:ext cx="86496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965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600" b="0" kern="12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Actions</a:t>
                      </a:r>
                      <a:endParaRPr lang="en-US" sz="1600" b="0" kern="1200" noProof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sp>
        <p:nvSpPr>
          <p:cNvPr id="15" name="Google Shape;1800;p91">
            <a:extLst>
              <a:ext uri="{FF2B5EF4-FFF2-40B4-BE49-F238E27FC236}">
                <a16:creationId xmlns:a16="http://schemas.microsoft.com/office/drawing/2014/main" id="{4BC7A49B-FDB5-4DA6-AA1C-D5F3B6E50B84}"/>
              </a:ext>
            </a:extLst>
          </p:cNvPr>
          <p:cNvSpPr/>
          <p:nvPr/>
        </p:nvSpPr>
        <p:spPr>
          <a:xfrm>
            <a:off x="8785459" y="3900899"/>
            <a:ext cx="1004492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 1</a:t>
            </a:r>
            <a:endParaRPr lang="en-US" dirty="0"/>
          </a:p>
        </p:txBody>
      </p:sp>
      <p:sp>
        <p:nvSpPr>
          <p:cNvPr id="16" name="Google Shape;1800;p91">
            <a:extLst>
              <a:ext uri="{FF2B5EF4-FFF2-40B4-BE49-F238E27FC236}">
                <a16:creationId xmlns:a16="http://schemas.microsoft.com/office/drawing/2014/main" id="{0248A3FF-9D57-4A08-9DB3-104E1204DF1F}"/>
              </a:ext>
            </a:extLst>
          </p:cNvPr>
          <p:cNvSpPr/>
          <p:nvPr/>
        </p:nvSpPr>
        <p:spPr>
          <a:xfrm>
            <a:off x="8785459" y="4597694"/>
            <a:ext cx="1004492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 2</a:t>
            </a:r>
            <a:endParaRPr lang="en-US" dirty="0"/>
          </a:p>
        </p:txBody>
      </p:sp>
      <p:sp>
        <p:nvSpPr>
          <p:cNvPr id="17" name="Google Shape;1800;p91">
            <a:extLst>
              <a:ext uri="{FF2B5EF4-FFF2-40B4-BE49-F238E27FC236}">
                <a16:creationId xmlns:a16="http://schemas.microsoft.com/office/drawing/2014/main" id="{B9CF165F-CAB1-45D0-AAA5-64247D79434F}"/>
              </a:ext>
            </a:extLst>
          </p:cNvPr>
          <p:cNvSpPr/>
          <p:nvPr/>
        </p:nvSpPr>
        <p:spPr>
          <a:xfrm>
            <a:off x="8785459" y="5824874"/>
            <a:ext cx="1004492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 n</a:t>
            </a:r>
            <a:endParaRPr lang="en-US" dirty="0"/>
          </a:p>
        </p:txBody>
      </p:sp>
      <p:cxnSp>
        <p:nvCxnSpPr>
          <p:cNvPr id="19" name="Connector de fletxa recta 46">
            <a:extLst>
              <a:ext uri="{FF2B5EF4-FFF2-40B4-BE49-F238E27FC236}">
                <a16:creationId xmlns:a16="http://schemas.microsoft.com/office/drawing/2014/main" id="{959E7F2B-0321-43D8-BE0A-35163814946A}"/>
              </a:ext>
            </a:extLst>
          </p:cNvPr>
          <p:cNvCxnSpPr>
            <a:cxnSpLocks/>
          </p:cNvCxnSpPr>
          <p:nvPr/>
        </p:nvCxnSpPr>
        <p:spPr>
          <a:xfrm>
            <a:off x="9287705" y="5208756"/>
            <a:ext cx="0" cy="4680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de fletxa recta 46">
            <a:extLst>
              <a:ext uri="{FF2B5EF4-FFF2-40B4-BE49-F238E27FC236}">
                <a16:creationId xmlns:a16="http://schemas.microsoft.com/office/drawing/2014/main" id="{A98D7653-A54A-42FE-AC9F-63FB7E1AE21D}"/>
              </a:ext>
            </a:extLst>
          </p:cNvPr>
          <p:cNvCxnSpPr>
            <a:cxnSpLocks/>
          </p:cNvCxnSpPr>
          <p:nvPr/>
        </p:nvCxnSpPr>
        <p:spPr>
          <a:xfrm flipV="1">
            <a:off x="8240491" y="4201136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de fletxa recta 46">
            <a:extLst>
              <a:ext uri="{FF2B5EF4-FFF2-40B4-BE49-F238E27FC236}">
                <a16:creationId xmlns:a16="http://schemas.microsoft.com/office/drawing/2014/main" id="{EE083D88-AC9F-4992-829F-9B9A4277D2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40491" y="4046115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de fletxa recta 46">
            <a:extLst>
              <a:ext uri="{FF2B5EF4-FFF2-40B4-BE49-F238E27FC236}">
                <a16:creationId xmlns:a16="http://schemas.microsoft.com/office/drawing/2014/main" id="{4F7AD0DE-5579-49B8-A717-0B2F28048A51}"/>
              </a:ext>
            </a:extLst>
          </p:cNvPr>
          <p:cNvCxnSpPr>
            <a:cxnSpLocks/>
          </p:cNvCxnSpPr>
          <p:nvPr/>
        </p:nvCxnSpPr>
        <p:spPr>
          <a:xfrm flipV="1">
            <a:off x="8244734" y="4910749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de fletxa recta 46">
            <a:extLst>
              <a:ext uri="{FF2B5EF4-FFF2-40B4-BE49-F238E27FC236}">
                <a16:creationId xmlns:a16="http://schemas.microsoft.com/office/drawing/2014/main" id="{6ABD6F47-A694-4334-B357-D389D30DE8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44734" y="4755728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de fletxa recta 46">
            <a:extLst>
              <a:ext uri="{FF2B5EF4-FFF2-40B4-BE49-F238E27FC236}">
                <a16:creationId xmlns:a16="http://schemas.microsoft.com/office/drawing/2014/main" id="{AC7B7E96-92DE-4D87-90DA-2826A3B5F044}"/>
              </a:ext>
            </a:extLst>
          </p:cNvPr>
          <p:cNvCxnSpPr>
            <a:cxnSpLocks/>
          </p:cNvCxnSpPr>
          <p:nvPr/>
        </p:nvCxnSpPr>
        <p:spPr>
          <a:xfrm flipV="1">
            <a:off x="8240491" y="6143621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de fletxa recta 46">
            <a:extLst>
              <a:ext uri="{FF2B5EF4-FFF2-40B4-BE49-F238E27FC236}">
                <a16:creationId xmlns:a16="http://schemas.microsoft.com/office/drawing/2014/main" id="{F415ABE3-0C7D-4BFA-8E35-D657896AF6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40491" y="5988600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109">
            <a:extLst>
              <a:ext uri="{FF2B5EF4-FFF2-40B4-BE49-F238E27FC236}">
                <a16:creationId xmlns:a16="http://schemas.microsoft.com/office/drawing/2014/main" id="{23438624-0F6D-4D31-892D-CBEDA49B9929}"/>
              </a:ext>
            </a:extLst>
          </p:cNvPr>
          <p:cNvSpPr/>
          <p:nvPr/>
        </p:nvSpPr>
        <p:spPr>
          <a:xfrm flipH="1" flipV="1">
            <a:off x="9252721" y="4058485"/>
            <a:ext cx="1143729" cy="858686"/>
          </a:xfrm>
          <a:prstGeom prst="arc">
            <a:avLst>
              <a:gd name="adj1" fmla="val 5576591"/>
              <a:gd name="adj2" fmla="val 16075412"/>
            </a:avLst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aphicFrame>
        <p:nvGraphicFramePr>
          <p:cNvPr id="29" name="Taula 64">
            <a:extLst>
              <a:ext uri="{FF2B5EF4-FFF2-40B4-BE49-F238E27FC236}">
                <a16:creationId xmlns:a16="http://schemas.microsoft.com/office/drawing/2014/main" id="{AF879FBA-FC66-4520-BDA2-2B2D3EEDF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403620"/>
              </p:ext>
            </p:extLst>
          </p:nvPr>
        </p:nvGraphicFramePr>
        <p:xfrm>
          <a:off x="10344511" y="4148383"/>
          <a:ext cx="162918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189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Inter-tool</a:t>
                      </a:r>
                    </a:p>
                    <a:p>
                      <a:pPr algn="ctr"/>
                      <a:r>
                        <a:rPr lang="en-US" sz="1600" b="0" kern="1200" noProof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  <a:endParaRPr lang="en-US" sz="1600" b="0" kern="1200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44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EE76BF5C-A52B-46A8-8391-5E748EA053D6}"/>
              </a:ext>
            </a:extLst>
          </p:cNvPr>
          <p:cNvSpPr/>
          <p:nvPr/>
        </p:nvSpPr>
        <p:spPr>
          <a:xfrm>
            <a:off x="6405820" y="3322045"/>
            <a:ext cx="5020946" cy="3456253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139" y="1293193"/>
            <a:ext cx="10730326" cy="469106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/>
              <a:t>The </a:t>
            </a:r>
            <a:r>
              <a:rPr lang="en-US" sz="2300" b="1"/>
              <a:t>HP2C-DT</a:t>
            </a:r>
            <a:r>
              <a:rPr lang="en-US" sz="2300"/>
              <a:t> project (High-Precision High-Performance Computer-enabled Digital Twins for modern power system applications) aims to investigate the benefits of Digital Twins of power grids.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/>
              <a:t>Large power grids are simulated using High-Performance Computing.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HP2C-DT PROJECT - TOOLS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FBB6E9-49D3-42A9-80D9-1E867FB7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28" y="3565034"/>
            <a:ext cx="3638943" cy="29444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BF4C95-4C3E-483B-9AB4-A31028D0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474" y="3565032"/>
            <a:ext cx="1365616" cy="309341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C9B7620-FC24-42AE-AAB7-13CCD11FACC8}"/>
              </a:ext>
            </a:extLst>
          </p:cNvPr>
          <p:cNvSpPr txBox="1"/>
          <p:nvPr/>
        </p:nvSpPr>
        <p:spPr>
          <a:xfrm>
            <a:off x="0" y="6604084"/>
            <a:ext cx="36199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/>
              <a:t>Source: adapted from https://www.opal-rt.com/digital-twins/</a:t>
            </a:r>
          </a:p>
        </p:txBody>
      </p:sp>
      <p:cxnSp>
        <p:nvCxnSpPr>
          <p:cNvPr id="12" name="Connector de fletxa recta 46">
            <a:extLst>
              <a:ext uri="{FF2B5EF4-FFF2-40B4-BE49-F238E27FC236}">
                <a16:creationId xmlns:a16="http://schemas.microsoft.com/office/drawing/2014/main" id="{CE500634-C4DA-4015-BDC6-E0F20B5C88E5}"/>
              </a:ext>
            </a:extLst>
          </p:cNvPr>
          <p:cNvCxnSpPr>
            <a:cxnSpLocks/>
          </p:cNvCxnSpPr>
          <p:nvPr/>
        </p:nvCxnSpPr>
        <p:spPr>
          <a:xfrm flipV="1">
            <a:off x="4996360" y="5831890"/>
            <a:ext cx="1260000" cy="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ula 64">
            <a:extLst>
              <a:ext uri="{FF2B5EF4-FFF2-40B4-BE49-F238E27FC236}">
                <a16:creationId xmlns:a16="http://schemas.microsoft.com/office/drawing/2014/main" id="{60788F15-392B-4562-BB98-66104741725F}"/>
              </a:ext>
            </a:extLst>
          </p:cNvPr>
          <p:cNvGraphicFramePr>
            <a:graphicFrameLocks noGrp="1"/>
          </p:cNvGraphicFramePr>
          <p:nvPr/>
        </p:nvGraphicFramePr>
        <p:xfrm>
          <a:off x="4907009" y="5422554"/>
          <a:ext cx="1498811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811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600" b="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Measurements</a:t>
                      </a:r>
                      <a:endParaRPr lang="en-US" sz="1600" b="0" kern="1200" noProof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4" name="Connector de fletxa recta 46">
            <a:extLst>
              <a:ext uri="{FF2B5EF4-FFF2-40B4-BE49-F238E27FC236}">
                <a16:creationId xmlns:a16="http://schemas.microsoft.com/office/drawing/2014/main" id="{9F9C55E5-62A8-4A12-A359-F95329B18B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68690" y="4633663"/>
            <a:ext cx="1080000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ula 64">
            <a:extLst>
              <a:ext uri="{FF2B5EF4-FFF2-40B4-BE49-F238E27FC236}">
                <a16:creationId xmlns:a16="http://schemas.microsoft.com/office/drawing/2014/main" id="{954202D8-7FC3-4FB9-BE98-081195782A53}"/>
              </a:ext>
            </a:extLst>
          </p:cNvPr>
          <p:cNvGraphicFramePr>
            <a:graphicFrameLocks noGrp="1"/>
          </p:cNvGraphicFramePr>
          <p:nvPr/>
        </p:nvGraphicFramePr>
        <p:xfrm>
          <a:off x="5299432" y="4230245"/>
          <a:ext cx="864965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965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600" b="0" kern="1200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Actions</a:t>
                      </a:r>
                      <a:endParaRPr lang="en-US" sz="1600" b="0" kern="1200" noProof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sp>
        <p:nvSpPr>
          <p:cNvPr id="16" name="Google Shape;1800;p91">
            <a:extLst>
              <a:ext uri="{FF2B5EF4-FFF2-40B4-BE49-F238E27FC236}">
                <a16:creationId xmlns:a16="http://schemas.microsoft.com/office/drawing/2014/main" id="{FE6A87E9-2820-45D3-B4C1-778B926E72E3}"/>
              </a:ext>
            </a:extLst>
          </p:cNvPr>
          <p:cNvSpPr/>
          <p:nvPr/>
        </p:nvSpPr>
        <p:spPr>
          <a:xfrm>
            <a:off x="8542527" y="3900899"/>
            <a:ext cx="2151056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Stability</a:t>
            </a:r>
            <a:endParaRPr lang="en-US" dirty="0"/>
          </a:p>
        </p:txBody>
      </p:sp>
      <p:sp>
        <p:nvSpPr>
          <p:cNvPr id="17" name="Google Shape;1800;p91">
            <a:extLst>
              <a:ext uri="{FF2B5EF4-FFF2-40B4-BE49-F238E27FC236}">
                <a16:creationId xmlns:a16="http://schemas.microsoft.com/office/drawing/2014/main" id="{85904F0C-DCA3-47E7-91A1-17B52EFB3915}"/>
              </a:ext>
            </a:extLst>
          </p:cNvPr>
          <p:cNvSpPr/>
          <p:nvPr/>
        </p:nvSpPr>
        <p:spPr>
          <a:xfrm>
            <a:off x="8542526" y="4590484"/>
            <a:ext cx="2151057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 Operation</a:t>
            </a:r>
            <a:endParaRPr lang="en-US" dirty="0"/>
          </a:p>
        </p:txBody>
      </p:sp>
      <p:sp>
        <p:nvSpPr>
          <p:cNvPr id="18" name="Google Shape;1800;p91">
            <a:extLst>
              <a:ext uri="{FF2B5EF4-FFF2-40B4-BE49-F238E27FC236}">
                <a16:creationId xmlns:a16="http://schemas.microsoft.com/office/drawing/2014/main" id="{8E4C5292-99A9-409D-9998-0D80D9DCA611}"/>
              </a:ext>
            </a:extLst>
          </p:cNvPr>
          <p:cNvSpPr/>
          <p:nvPr/>
        </p:nvSpPr>
        <p:spPr>
          <a:xfrm>
            <a:off x="8542526" y="5969654"/>
            <a:ext cx="2482279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protection</a:t>
            </a:r>
            <a:endParaRPr lang="en-US" dirty="0"/>
          </a:p>
        </p:txBody>
      </p:sp>
      <p:cxnSp>
        <p:nvCxnSpPr>
          <p:cNvPr id="20" name="Connector de fletxa recta 46">
            <a:extLst>
              <a:ext uri="{FF2B5EF4-FFF2-40B4-BE49-F238E27FC236}">
                <a16:creationId xmlns:a16="http://schemas.microsoft.com/office/drawing/2014/main" id="{23DD73AC-B1AA-4035-AB77-B43CA8C17CAC}"/>
              </a:ext>
            </a:extLst>
          </p:cNvPr>
          <p:cNvCxnSpPr>
            <a:cxnSpLocks/>
          </p:cNvCxnSpPr>
          <p:nvPr/>
        </p:nvCxnSpPr>
        <p:spPr>
          <a:xfrm flipV="1">
            <a:off x="7997559" y="4201136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de fletxa recta 46">
            <a:extLst>
              <a:ext uri="{FF2B5EF4-FFF2-40B4-BE49-F238E27FC236}">
                <a16:creationId xmlns:a16="http://schemas.microsoft.com/office/drawing/2014/main" id="{EB9200CE-E951-431A-91B8-4D0047D2D3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97559" y="4046115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de fletxa recta 46">
            <a:extLst>
              <a:ext uri="{FF2B5EF4-FFF2-40B4-BE49-F238E27FC236}">
                <a16:creationId xmlns:a16="http://schemas.microsoft.com/office/drawing/2014/main" id="{C93E7218-436B-471E-BD44-A3095814B412}"/>
              </a:ext>
            </a:extLst>
          </p:cNvPr>
          <p:cNvCxnSpPr>
            <a:cxnSpLocks/>
          </p:cNvCxnSpPr>
          <p:nvPr/>
        </p:nvCxnSpPr>
        <p:spPr>
          <a:xfrm flipV="1">
            <a:off x="8001802" y="4910749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de fletxa recta 46">
            <a:extLst>
              <a:ext uri="{FF2B5EF4-FFF2-40B4-BE49-F238E27FC236}">
                <a16:creationId xmlns:a16="http://schemas.microsoft.com/office/drawing/2014/main" id="{564F2C1D-7C91-4EED-A743-933485AF34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01802" y="4755728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de fletxa recta 46">
            <a:extLst>
              <a:ext uri="{FF2B5EF4-FFF2-40B4-BE49-F238E27FC236}">
                <a16:creationId xmlns:a16="http://schemas.microsoft.com/office/drawing/2014/main" id="{2742F3C5-D3FB-4191-ADB7-F6877E6A9981}"/>
              </a:ext>
            </a:extLst>
          </p:cNvPr>
          <p:cNvCxnSpPr>
            <a:cxnSpLocks/>
          </p:cNvCxnSpPr>
          <p:nvPr/>
        </p:nvCxnSpPr>
        <p:spPr>
          <a:xfrm flipV="1">
            <a:off x="7997559" y="6288401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de fletxa recta 46">
            <a:extLst>
              <a:ext uri="{FF2B5EF4-FFF2-40B4-BE49-F238E27FC236}">
                <a16:creationId xmlns:a16="http://schemas.microsoft.com/office/drawing/2014/main" id="{CC07D0DF-3081-434A-B52F-38E912B0D9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97559" y="6133380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ula 64">
            <a:extLst>
              <a:ext uri="{FF2B5EF4-FFF2-40B4-BE49-F238E27FC236}">
                <a16:creationId xmlns:a16="http://schemas.microsoft.com/office/drawing/2014/main" id="{1D01B25E-50DD-47A5-BA53-5DA8AC51FA43}"/>
              </a:ext>
            </a:extLst>
          </p:cNvPr>
          <p:cNvGraphicFramePr>
            <a:graphicFrameLocks noGrp="1"/>
          </p:cNvGraphicFramePr>
          <p:nvPr/>
        </p:nvGraphicFramePr>
        <p:xfrm>
          <a:off x="9457481" y="3322046"/>
          <a:ext cx="196928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285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Supercomputer</a:t>
                      </a:r>
                      <a:endParaRPr lang="en-US" sz="2000" b="0" kern="1200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sp>
        <p:nvSpPr>
          <p:cNvPr id="30" name="Google Shape;1800;p91">
            <a:extLst>
              <a:ext uri="{FF2B5EF4-FFF2-40B4-BE49-F238E27FC236}">
                <a16:creationId xmlns:a16="http://schemas.microsoft.com/office/drawing/2014/main" id="{88E4D682-7F89-47A6-AFFC-7B1DA2E05CA9}"/>
              </a:ext>
            </a:extLst>
          </p:cNvPr>
          <p:cNvSpPr/>
          <p:nvPr/>
        </p:nvSpPr>
        <p:spPr>
          <a:xfrm>
            <a:off x="8542527" y="5280069"/>
            <a:ext cx="2482280" cy="452987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equivalents</a:t>
            </a:r>
            <a:endParaRPr lang="en-US" dirty="0"/>
          </a:p>
        </p:txBody>
      </p:sp>
      <p:cxnSp>
        <p:nvCxnSpPr>
          <p:cNvPr id="31" name="Connector de fletxa recta 46">
            <a:extLst>
              <a:ext uri="{FF2B5EF4-FFF2-40B4-BE49-F238E27FC236}">
                <a16:creationId xmlns:a16="http://schemas.microsoft.com/office/drawing/2014/main" id="{F7DC3400-8DBF-4616-837D-293ADF731D03}"/>
              </a:ext>
            </a:extLst>
          </p:cNvPr>
          <p:cNvCxnSpPr>
            <a:cxnSpLocks/>
          </p:cNvCxnSpPr>
          <p:nvPr/>
        </p:nvCxnSpPr>
        <p:spPr>
          <a:xfrm flipV="1">
            <a:off x="7994744" y="5577575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de fletxa recta 46">
            <a:extLst>
              <a:ext uri="{FF2B5EF4-FFF2-40B4-BE49-F238E27FC236}">
                <a16:creationId xmlns:a16="http://schemas.microsoft.com/office/drawing/2014/main" id="{31B249C2-2918-42B6-A34A-BD51FC9F8E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94744" y="5422554"/>
            <a:ext cx="432000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77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rc de bloc 1">
            <a:extLst>
              <a:ext uri="{FF2B5EF4-FFF2-40B4-BE49-F238E27FC236}">
                <a16:creationId xmlns:a16="http://schemas.microsoft.com/office/drawing/2014/main" id="{51953ACA-9975-4E2D-B3FB-B498B5B4C994}"/>
              </a:ext>
            </a:extLst>
          </p:cNvPr>
          <p:cNvSpPr/>
          <p:nvPr/>
        </p:nvSpPr>
        <p:spPr>
          <a:xfrm>
            <a:off x="3054057" y="2773096"/>
            <a:ext cx="6083886" cy="4600251"/>
          </a:xfrm>
          <a:prstGeom prst="blockArc">
            <a:avLst>
              <a:gd name="adj1" fmla="val 10833694"/>
              <a:gd name="adj2" fmla="val 21565914"/>
              <a:gd name="adj3" fmla="val 2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139" y="1284804"/>
            <a:ext cx="10730326" cy="46910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Signals exchanged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HP2C-DT PROJECT</a:t>
            </a:r>
            <a:endParaRPr lang="en-US" dirty="0"/>
          </a:p>
        </p:txBody>
      </p:sp>
      <p:cxnSp>
        <p:nvCxnSpPr>
          <p:cNvPr id="26" name="Connector de fletxa recta 95">
            <a:extLst>
              <a:ext uri="{FF2B5EF4-FFF2-40B4-BE49-F238E27FC236}">
                <a16:creationId xmlns:a16="http://schemas.microsoft.com/office/drawing/2014/main" id="{CAB1312D-51ED-4371-BA7C-C78FDB211F94}"/>
              </a:ext>
            </a:extLst>
          </p:cNvPr>
          <p:cNvCxnSpPr>
            <a:cxnSpLocks/>
          </p:cNvCxnSpPr>
          <p:nvPr/>
        </p:nvCxnSpPr>
        <p:spPr>
          <a:xfrm flipV="1">
            <a:off x="2590629" y="1878945"/>
            <a:ext cx="1830751" cy="157523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cantonades arrodonides 102">
            <a:extLst>
              <a:ext uri="{FF2B5EF4-FFF2-40B4-BE49-F238E27FC236}">
                <a16:creationId xmlns:a16="http://schemas.microsoft.com/office/drawing/2014/main" id="{4B53E8A7-6B50-4349-9C9B-251B7D2D5E52}"/>
              </a:ext>
            </a:extLst>
          </p:cNvPr>
          <p:cNvSpPr/>
          <p:nvPr/>
        </p:nvSpPr>
        <p:spPr>
          <a:xfrm>
            <a:off x="1452167" y="3490342"/>
            <a:ext cx="1917072" cy="4524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3" name="Picture 2" descr="Electricity Grid Icon Images – Browse 29,967 Stock Photos, Vectors, and  Video | Adobe Stock">
            <a:extLst>
              <a:ext uri="{FF2B5EF4-FFF2-40B4-BE49-F238E27FC236}">
                <a16:creationId xmlns:a16="http://schemas.microsoft.com/office/drawing/2014/main" id="{07EB2FEA-886D-40BE-8623-94FAC2F2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25571" r="22831" b="26484"/>
          <a:stretch/>
        </p:blipFill>
        <p:spPr bwMode="auto">
          <a:xfrm>
            <a:off x="5487399" y="5841953"/>
            <a:ext cx="1217200" cy="10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cantonades arrodonides 60">
            <a:extLst>
              <a:ext uri="{FF2B5EF4-FFF2-40B4-BE49-F238E27FC236}">
                <a16:creationId xmlns:a16="http://schemas.microsoft.com/office/drawing/2014/main" id="{CDAC81CA-163F-4EC5-8704-1A046BB26F84}"/>
              </a:ext>
            </a:extLst>
          </p:cNvPr>
          <p:cNvSpPr/>
          <p:nvPr/>
        </p:nvSpPr>
        <p:spPr>
          <a:xfrm>
            <a:off x="6210702" y="2697678"/>
            <a:ext cx="1917072" cy="2557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5" name="Picture 4" descr="weather Vector Icons free download in SVG, PNG Format">
            <a:extLst>
              <a:ext uri="{FF2B5EF4-FFF2-40B4-BE49-F238E27FC236}">
                <a16:creationId xmlns:a16="http://schemas.microsoft.com/office/drawing/2014/main" id="{604622E6-1DEE-40BD-ABFB-D72B17CB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68" y="288928"/>
            <a:ext cx="655160" cy="65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8774;p95">
            <a:extLst>
              <a:ext uri="{FF2B5EF4-FFF2-40B4-BE49-F238E27FC236}">
                <a16:creationId xmlns:a16="http://schemas.microsoft.com/office/drawing/2014/main" id="{6B05C8D3-9161-4843-8257-275483804C4A}"/>
              </a:ext>
            </a:extLst>
          </p:cNvPr>
          <p:cNvSpPr/>
          <p:nvPr/>
        </p:nvSpPr>
        <p:spPr>
          <a:xfrm>
            <a:off x="4868749" y="3875406"/>
            <a:ext cx="2508096" cy="1303433"/>
          </a:xfrm>
          <a:custGeom>
            <a:avLst/>
            <a:gdLst/>
            <a:ahLst/>
            <a:cxnLst/>
            <a:rect l="l" t="t" r="r" b="b"/>
            <a:pathLst>
              <a:path w="66087" h="33020" extrusionOk="0">
                <a:moveTo>
                  <a:pt x="33019" y="0"/>
                </a:moveTo>
                <a:cubicBezTo>
                  <a:pt x="14818" y="0"/>
                  <a:pt x="0" y="14808"/>
                  <a:pt x="0" y="33019"/>
                </a:cubicBezTo>
                <a:lnTo>
                  <a:pt x="1659" y="33019"/>
                </a:lnTo>
                <a:cubicBezTo>
                  <a:pt x="1659" y="15718"/>
                  <a:pt x="15718" y="1659"/>
                  <a:pt x="33019" y="1659"/>
                </a:cubicBezTo>
                <a:cubicBezTo>
                  <a:pt x="50321" y="1659"/>
                  <a:pt x="64427" y="15718"/>
                  <a:pt x="64427" y="33019"/>
                </a:cubicBezTo>
                <a:lnTo>
                  <a:pt x="66086" y="33019"/>
                </a:lnTo>
                <a:cubicBezTo>
                  <a:pt x="66086" y="14808"/>
                  <a:pt x="51269" y="0"/>
                  <a:pt x="330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37" name="Google Shape;1799;p91">
            <a:extLst>
              <a:ext uri="{FF2B5EF4-FFF2-40B4-BE49-F238E27FC236}">
                <a16:creationId xmlns:a16="http://schemas.microsoft.com/office/drawing/2014/main" id="{12A72C0C-480D-4479-8F73-466D0B731E30}"/>
              </a:ext>
            </a:extLst>
          </p:cNvPr>
          <p:cNvGrpSpPr/>
          <p:nvPr/>
        </p:nvGrpSpPr>
        <p:grpSpPr>
          <a:xfrm flipH="1">
            <a:off x="507207" y="4394658"/>
            <a:ext cx="2858656" cy="429196"/>
            <a:chOff x="4404545" y="3301594"/>
            <a:chExt cx="813510" cy="129272"/>
          </a:xfrm>
        </p:grpSpPr>
        <p:sp>
          <p:nvSpPr>
            <p:cNvPr id="38" name="Google Shape;1800;p91">
              <a:extLst>
                <a:ext uri="{FF2B5EF4-FFF2-40B4-BE49-F238E27FC236}">
                  <a16:creationId xmlns:a16="http://schemas.microsoft.com/office/drawing/2014/main" id="{6E12BBC4-EB93-46F0-B5CE-F4CDE1CCD3FD}"/>
                </a:ext>
              </a:extLst>
            </p:cNvPr>
            <p:cNvSpPr/>
            <p:nvPr/>
          </p:nvSpPr>
          <p:spPr>
            <a:xfrm>
              <a:off x="4404545" y="3301594"/>
              <a:ext cx="813510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A2 </a:t>
              </a:r>
              <a:r>
                <a:rPr lang="en-US" dirty="0"/>
                <a:t>– </a:t>
              </a:r>
              <a:r>
                <a:rPr lang="en-US"/>
                <a:t>Online Interaction</a:t>
              </a:r>
              <a:endParaRPr lang="en-US" dirty="0"/>
            </a:p>
          </p:txBody>
        </p:sp>
        <p:sp>
          <p:nvSpPr>
            <p:cNvPr id="39" name="Google Shape;1801;p91">
              <a:extLst>
                <a:ext uri="{FF2B5EF4-FFF2-40B4-BE49-F238E27FC236}">
                  <a16:creationId xmlns:a16="http://schemas.microsoft.com/office/drawing/2014/main" id="{64A103B3-0504-4664-BA37-2E7E518227AC}"/>
                </a:ext>
              </a:extLst>
            </p:cNvPr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40" name="Google Shape;1799;p91">
            <a:extLst>
              <a:ext uri="{FF2B5EF4-FFF2-40B4-BE49-F238E27FC236}">
                <a16:creationId xmlns:a16="http://schemas.microsoft.com/office/drawing/2014/main" id="{AF8909F2-A94B-4DAC-BEF4-EA937C374992}"/>
              </a:ext>
            </a:extLst>
          </p:cNvPr>
          <p:cNvGrpSpPr/>
          <p:nvPr/>
        </p:nvGrpSpPr>
        <p:grpSpPr>
          <a:xfrm flipH="1">
            <a:off x="1037982" y="3502247"/>
            <a:ext cx="2858656" cy="429196"/>
            <a:chOff x="4404545" y="3301594"/>
            <a:chExt cx="813510" cy="129272"/>
          </a:xfrm>
        </p:grpSpPr>
        <p:sp>
          <p:nvSpPr>
            <p:cNvPr id="41" name="Google Shape;1800;p91">
              <a:extLst>
                <a:ext uri="{FF2B5EF4-FFF2-40B4-BE49-F238E27FC236}">
                  <a16:creationId xmlns:a16="http://schemas.microsoft.com/office/drawing/2014/main" id="{96C1072D-424E-4F80-AD6D-41049BB6C17D}"/>
                </a:ext>
              </a:extLst>
            </p:cNvPr>
            <p:cNvSpPr/>
            <p:nvPr/>
          </p:nvSpPr>
          <p:spPr>
            <a:xfrm>
              <a:off x="4404545" y="3301594"/>
              <a:ext cx="813510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A1 </a:t>
              </a:r>
              <a:r>
                <a:rPr lang="en-US" dirty="0"/>
                <a:t>– </a:t>
              </a:r>
              <a:r>
                <a:rPr lang="en-US"/>
                <a:t>Online Stability</a:t>
              </a:r>
              <a:endParaRPr lang="en-US" dirty="0"/>
            </a:p>
          </p:txBody>
        </p:sp>
        <p:sp>
          <p:nvSpPr>
            <p:cNvPr id="42" name="Google Shape;1801;p91">
              <a:extLst>
                <a:ext uri="{FF2B5EF4-FFF2-40B4-BE49-F238E27FC236}">
                  <a16:creationId xmlns:a16="http://schemas.microsoft.com/office/drawing/2014/main" id="{594FA26A-40D5-40C7-BB22-FF58C39E6CFB}"/>
                </a:ext>
              </a:extLst>
            </p:cNvPr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43" name="Google Shape;1799;p91">
            <a:extLst>
              <a:ext uri="{FF2B5EF4-FFF2-40B4-BE49-F238E27FC236}">
                <a16:creationId xmlns:a16="http://schemas.microsoft.com/office/drawing/2014/main" id="{FFFAB6B7-33D6-4D82-8299-A275DA78CBCD}"/>
              </a:ext>
            </a:extLst>
          </p:cNvPr>
          <p:cNvGrpSpPr/>
          <p:nvPr/>
        </p:nvGrpSpPr>
        <p:grpSpPr>
          <a:xfrm>
            <a:off x="5902111" y="2600435"/>
            <a:ext cx="2981385" cy="429196"/>
            <a:chOff x="4404545" y="3301594"/>
            <a:chExt cx="848436" cy="129272"/>
          </a:xfrm>
        </p:grpSpPr>
        <p:sp>
          <p:nvSpPr>
            <p:cNvPr id="44" name="Google Shape;1800;p91">
              <a:extLst>
                <a:ext uri="{FF2B5EF4-FFF2-40B4-BE49-F238E27FC236}">
                  <a16:creationId xmlns:a16="http://schemas.microsoft.com/office/drawing/2014/main" id="{16FD0FC3-4276-4C0B-8276-485C99A5F302}"/>
                </a:ext>
              </a:extLst>
            </p:cNvPr>
            <p:cNvSpPr/>
            <p:nvPr/>
          </p:nvSpPr>
          <p:spPr>
            <a:xfrm>
              <a:off x="4404545" y="3301594"/>
              <a:ext cx="848436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B1 – Optimal Operation</a:t>
              </a:r>
            </a:p>
          </p:txBody>
        </p:sp>
        <p:sp>
          <p:nvSpPr>
            <p:cNvPr id="45" name="Google Shape;1801;p91">
              <a:extLst>
                <a:ext uri="{FF2B5EF4-FFF2-40B4-BE49-F238E27FC236}">
                  <a16:creationId xmlns:a16="http://schemas.microsoft.com/office/drawing/2014/main" id="{02485748-7E47-4FC0-A736-DE0DF308B723}"/>
                </a:ext>
              </a:extLst>
            </p:cNvPr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46" name="Google Shape;1799;p91">
            <a:extLst>
              <a:ext uri="{FF2B5EF4-FFF2-40B4-BE49-F238E27FC236}">
                <a16:creationId xmlns:a16="http://schemas.microsoft.com/office/drawing/2014/main" id="{B453BB05-57C0-477B-AC6A-52981D326C3B}"/>
              </a:ext>
            </a:extLst>
          </p:cNvPr>
          <p:cNvGrpSpPr/>
          <p:nvPr/>
        </p:nvGrpSpPr>
        <p:grpSpPr>
          <a:xfrm>
            <a:off x="8285094" y="3502247"/>
            <a:ext cx="3119755" cy="429196"/>
            <a:chOff x="4404545" y="3301594"/>
            <a:chExt cx="887813" cy="129272"/>
          </a:xfrm>
        </p:grpSpPr>
        <p:sp>
          <p:nvSpPr>
            <p:cNvPr id="47" name="Google Shape;1800;p91">
              <a:extLst>
                <a:ext uri="{FF2B5EF4-FFF2-40B4-BE49-F238E27FC236}">
                  <a16:creationId xmlns:a16="http://schemas.microsoft.com/office/drawing/2014/main" id="{ABFD34EF-5084-46F9-950D-2A284A61938D}"/>
                </a:ext>
              </a:extLst>
            </p:cNvPr>
            <p:cNvSpPr/>
            <p:nvPr/>
          </p:nvSpPr>
          <p:spPr>
            <a:xfrm>
              <a:off x="4404545" y="3301594"/>
              <a:ext cx="88781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B2 – Network Equivalents</a:t>
              </a:r>
            </a:p>
          </p:txBody>
        </p:sp>
        <p:sp>
          <p:nvSpPr>
            <p:cNvPr id="48" name="Google Shape;1801;p91">
              <a:extLst>
                <a:ext uri="{FF2B5EF4-FFF2-40B4-BE49-F238E27FC236}">
                  <a16:creationId xmlns:a16="http://schemas.microsoft.com/office/drawing/2014/main" id="{9A5C9F1B-939C-4D88-9862-16B5C2C0B79A}"/>
                </a:ext>
              </a:extLst>
            </p:cNvPr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49" name="Google Shape;1799;p91">
            <a:extLst>
              <a:ext uri="{FF2B5EF4-FFF2-40B4-BE49-F238E27FC236}">
                <a16:creationId xmlns:a16="http://schemas.microsoft.com/office/drawing/2014/main" id="{8559CC9A-3B8F-4540-8F0A-5F8708FE5AFF}"/>
              </a:ext>
            </a:extLst>
          </p:cNvPr>
          <p:cNvGrpSpPr/>
          <p:nvPr/>
        </p:nvGrpSpPr>
        <p:grpSpPr>
          <a:xfrm>
            <a:off x="8826138" y="4394658"/>
            <a:ext cx="3119755" cy="429196"/>
            <a:chOff x="4404545" y="3301594"/>
            <a:chExt cx="887813" cy="129272"/>
          </a:xfrm>
        </p:grpSpPr>
        <p:sp>
          <p:nvSpPr>
            <p:cNvPr id="50" name="Google Shape;1800;p91">
              <a:extLst>
                <a:ext uri="{FF2B5EF4-FFF2-40B4-BE49-F238E27FC236}">
                  <a16:creationId xmlns:a16="http://schemas.microsoft.com/office/drawing/2014/main" id="{D9FC2E6E-1623-4961-BA56-25D3A4D95F9D}"/>
                </a:ext>
              </a:extLst>
            </p:cNvPr>
            <p:cNvSpPr/>
            <p:nvPr/>
          </p:nvSpPr>
          <p:spPr>
            <a:xfrm>
              <a:off x="4404545" y="3301594"/>
              <a:ext cx="88781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    C – Adaptative Protection</a:t>
              </a:r>
            </a:p>
          </p:txBody>
        </p:sp>
        <p:sp>
          <p:nvSpPr>
            <p:cNvPr id="51" name="Google Shape;1801;p91">
              <a:extLst>
                <a:ext uri="{FF2B5EF4-FFF2-40B4-BE49-F238E27FC236}">
                  <a16:creationId xmlns:a16="http://schemas.microsoft.com/office/drawing/2014/main" id="{46328D17-889D-4618-B646-359F26656C72}"/>
                </a:ext>
              </a:extLst>
            </p:cNvPr>
            <p:cNvSpPr/>
            <p:nvPr/>
          </p:nvSpPr>
          <p:spPr>
            <a:xfrm>
              <a:off x="4420869" y="3318308"/>
              <a:ext cx="92621" cy="9585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sp>
        <p:nvSpPr>
          <p:cNvPr id="52" name="Google Shape;1800;p91">
            <a:extLst>
              <a:ext uri="{FF2B5EF4-FFF2-40B4-BE49-F238E27FC236}">
                <a16:creationId xmlns:a16="http://schemas.microsoft.com/office/drawing/2014/main" id="{E3A34D81-4EE2-48FD-9BA8-E30672F9F7DA}"/>
              </a:ext>
            </a:extLst>
          </p:cNvPr>
          <p:cNvSpPr/>
          <p:nvPr/>
        </p:nvSpPr>
        <p:spPr>
          <a:xfrm>
            <a:off x="5223637" y="4276192"/>
            <a:ext cx="1772123" cy="902648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 – Automatic Operation and Control</a:t>
            </a:r>
          </a:p>
        </p:txBody>
      </p:sp>
      <p:cxnSp>
        <p:nvCxnSpPr>
          <p:cNvPr id="53" name="Connector de fletxa recta 31">
            <a:extLst>
              <a:ext uri="{FF2B5EF4-FFF2-40B4-BE49-F238E27FC236}">
                <a16:creationId xmlns:a16="http://schemas.microsoft.com/office/drawing/2014/main" id="{F540637E-8EDE-46F1-BDCE-8D5ADF714A65}"/>
              </a:ext>
            </a:extLst>
          </p:cNvPr>
          <p:cNvCxnSpPr>
            <a:cxnSpLocks/>
          </p:cNvCxnSpPr>
          <p:nvPr/>
        </p:nvCxnSpPr>
        <p:spPr>
          <a:xfrm flipH="1" flipV="1">
            <a:off x="3419458" y="4660594"/>
            <a:ext cx="1478472" cy="3076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 de fletxa recta 40">
            <a:extLst>
              <a:ext uri="{FF2B5EF4-FFF2-40B4-BE49-F238E27FC236}">
                <a16:creationId xmlns:a16="http://schemas.microsoft.com/office/drawing/2014/main" id="{FB3C7AC3-A6AC-4AF3-A461-EA403ED3AF6F}"/>
              </a:ext>
            </a:extLst>
          </p:cNvPr>
          <p:cNvCxnSpPr>
            <a:cxnSpLocks/>
          </p:cNvCxnSpPr>
          <p:nvPr/>
        </p:nvCxnSpPr>
        <p:spPr>
          <a:xfrm flipH="1" flipV="1">
            <a:off x="3908415" y="3796012"/>
            <a:ext cx="1244197" cy="51222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 de fletxa recta 43">
            <a:extLst>
              <a:ext uri="{FF2B5EF4-FFF2-40B4-BE49-F238E27FC236}">
                <a16:creationId xmlns:a16="http://schemas.microsoft.com/office/drawing/2014/main" id="{4970DACD-5497-4CB8-9956-FE403E0E5D8E}"/>
              </a:ext>
            </a:extLst>
          </p:cNvPr>
          <p:cNvCxnSpPr>
            <a:cxnSpLocks/>
          </p:cNvCxnSpPr>
          <p:nvPr/>
        </p:nvCxnSpPr>
        <p:spPr>
          <a:xfrm flipV="1">
            <a:off x="6102849" y="3042921"/>
            <a:ext cx="0" cy="75309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 de fletxa recta 46">
            <a:extLst>
              <a:ext uri="{FF2B5EF4-FFF2-40B4-BE49-F238E27FC236}">
                <a16:creationId xmlns:a16="http://schemas.microsoft.com/office/drawing/2014/main" id="{019C2ECB-9C45-4913-8DA4-5DD9405F753B}"/>
              </a:ext>
            </a:extLst>
          </p:cNvPr>
          <p:cNvCxnSpPr>
            <a:cxnSpLocks/>
          </p:cNvCxnSpPr>
          <p:nvPr/>
        </p:nvCxnSpPr>
        <p:spPr>
          <a:xfrm flipV="1">
            <a:off x="7053122" y="3844631"/>
            <a:ext cx="1231972" cy="4236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 de fletxa recta 49">
            <a:extLst>
              <a:ext uri="{FF2B5EF4-FFF2-40B4-BE49-F238E27FC236}">
                <a16:creationId xmlns:a16="http://schemas.microsoft.com/office/drawing/2014/main" id="{F18A6EDE-BACA-4841-AAFE-C027CA39FA61}"/>
              </a:ext>
            </a:extLst>
          </p:cNvPr>
          <p:cNvCxnSpPr>
            <a:cxnSpLocks/>
          </p:cNvCxnSpPr>
          <p:nvPr/>
        </p:nvCxnSpPr>
        <p:spPr>
          <a:xfrm>
            <a:off x="7350648" y="4660595"/>
            <a:ext cx="145980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ula 55">
            <a:extLst>
              <a:ext uri="{FF2B5EF4-FFF2-40B4-BE49-F238E27FC236}">
                <a16:creationId xmlns:a16="http://schemas.microsoft.com/office/drawing/2014/main" id="{790BE670-E1D4-47F6-8689-88EDE12BB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641993"/>
              </p:ext>
            </p:extLst>
          </p:nvPr>
        </p:nvGraphicFramePr>
        <p:xfrm>
          <a:off x="3783528" y="4010928"/>
          <a:ext cx="96513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133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time</a:t>
                      </a:r>
                    </a:p>
                    <a:p>
                      <a:pPr algn="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Power Flow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59" name="Taula 62">
            <a:extLst>
              <a:ext uri="{FF2B5EF4-FFF2-40B4-BE49-F238E27FC236}">
                <a16:creationId xmlns:a16="http://schemas.microsoft.com/office/drawing/2014/main" id="{0F42805E-F200-4949-9B49-6B4927726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54471"/>
              </p:ext>
            </p:extLst>
          </p:nvPr>
        </p:nvGraphicFramePr>
        <p:xfrm>
          <a:off x="3855794" y="4727516"/>
          <a:ext cx="63661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611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Actions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60" name="Taula 63">
            <a:extLst>
              <a:ext uri="{FF2B5EF4-FFF2-40B4-BE49-F238E27FC236}">
                <a16:creationId xmlns:a16="http://schemas.microsoft.com/office/drawing/2014/main" id="{C3E31067-00E3-477F-892F-124446E8D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68448"/>
              </p:ext>
            </p:extLst>
          </p:nvPr>
        </p:nvGraphicFramePr>
        <p:xfrm>
          <a:off x="4926500" y="3277771"/>
          <a:ext cx="108344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40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Optimal Power </a:t>
                      </a:r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Flow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61" name="Taula 64">
            <a:extLst>
              <a:ext uri="{FF2B5EF4-FFF2-40B4-BE49-F238E27FC236}">
                <a16:creationId xmlns:a16="http://schemas.microsoft.com/office/drawing/2014/main" id="{137357C6-1769-4A4E-9915-8E793404B3AD}"/>
              </a:ext>
            </a:extLst>
          </p:cNvPr>
          <p:cNvGraphicFramePr>
            <a:graphicFrameLocks noGrp="1"/>
          </p:cNvGraphicFramePr>
          <p:nvPr/>
        </p:nvGraphicFramePr>
        <p:xfrm>
          <a:off x="7024267" y="3690929"/>
          <a:ext cx="931813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13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Grid Status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62" name="Taula 65">
            <a:extLst>
              <a:ext uri="{FF2B5EF4-FFF2-40B4-BE49-F238E27FC236}">
                <a16:creationId xmlns:a16="http://schemas.microsoft.com/office/drawing/2014/main" id="{34E51F92-1627-449E-8EEA-1932EAFF5983}"/>
              </a:ext>
            </a:extLst>
          </p:cNvPr>
          <p:cNvGraphicFramePr>
            <a:graphicFrameLocks noGrp="1"/>
          </p:cNvGraphicFramePr>
          <p:nvPr/>
        </p:nvGraphicFramePr>
        <p:xfrm>
          <a:off x="7600945" y="4301242"/>
          <a:ext cx="931813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13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Grid Status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63" name="Taula 66">
            <a:extLst>
              <a:ext uri="{FF2B5EF4-FFF2-40B4-BE49-F238E27FC236}">
                <a16:creationId xmlns:a16="http://schemas.microsoft.com/office/drawing/2014/main" id="{71B3C300-ECE5-4832-9072-4E1924C25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36432"/>
              </p:ext>
            </p:extLst>
          </p:nvPr>
        </p:nvGraphicFramePr>
        <p:xfrm>
          <a:off x="7505625" y="4739229"/>
          <a:ext cx="112245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52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ct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Relays Coordination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64" name="Connector de fletxa recta 68">
            <a:extLst>
              <a:ext uri="{FF2B5EF4-FFF2-40B4-BE49-F238E27FC236}">
                <a16:creationId xmlns:a16="http://schemas.microsoft.com/office/drawing/2014/main" id="{12B3B29E-09F4-484D-B744-49C91A80B055}"/>
              </a:ext>
            </a:extLst>
          </p:cNvPr>
          <p:cNvCxnSpPr>
            <a:cxnSpLocks/>
          </p:cNvCxnSpPr>
          <p:nvPr/>
        </p:nvCxnSpPr>
        <p:spPr>
          <a:xfrm flipV="1">
            <a:off x="6096000" y="5226909"/>
            <a:ext cx="0" cy="75309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ula 69">
            <a:extLst>
              <a:ext uri="{FF2B5EF4-FFF2-40B4-BE49-F238E27FC236}">
                <a16:creationId xmlns:a16="http://schemas.microsoft.com/office/drawing/2014/main" id="{C450401B-1875-43DD-9E15-C4DBA556AC0F}"/>
              </a:ext>
            </a:extLst>
          </p:cNvPr>
          <p:cNvGraphicFramePr>
            <a:graphicFrameLocks noGrp="1"/>
          </p:cNvGraphicFramePr>
          <p:nvPr/>
        </p:nvGraphicFramePr>
        <p:xfrm>
          <a:off x="5483150" y="5434845"/>
          <a:ext cx="45846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68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Send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66" name="Taula 70">
            <a:extLst>
              <a:ext uri="{FF2B5EF4-FFF2-40B4-BE49-F238E27FC236}">
                <a16:creationId xmlns:a16="http://schemas.microsoft.com/office/drawing/2014/main" id="{65DFA071-4124-4606-8246-8DC663CE1B08}"/>
              </a:ext>
            </a:extLst>
          </p:cNvPr>
          <p:cNvGraphicFramePr>
            <a:graphicFrameLocks noGrp="1"/>
          </p:cNvGraphicFramePr>
          <p:nvPr/>
        </p:nvGraphicFramePr>
        <p:xfrm>
          <a:off x="6250383" y="5434845"/>
          <a:ext cx="675997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7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Receive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sp>
        <p:nvSpPr>
          <p:cNvPr id="67" name="Google Shape;1800;p91">
            <a:extLst>
              <a:ext uri="{FF2B5EF4-FFF2-40B4-BE49-F238E27FC236}">
                <a16:creationId xmlns:a16="http://schemas.microsoft.com/office/drawing/2014/main" id="{E062A272-71F8-423C-8BF1-E80446109F80}"/>
              </a:ext>
            </a:extLst>
          </p:cNvPr>
          <p:cNvSpPr/>
          <p:nvPr/>
        </p:nvSpPr>
        <p:spPr>
          <a:xfrm>
            <a:off x="6852221" y="6162078"/>
            <a:ext cx="1275553" cy="37313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Grid</a:t>
            </a:r>
            <a:endParaRPr lang="en-US" dirty="0"/>
          </a:p>
        </p:txBody>
      </p:sp>
      <p:sp>
        <p:nvSpPr>
          <p:cNvPr id="68" name="Google Shape;1800;p91">
            <a:extLst>
              <a:ext uri="{FF2B5EF4-FFF2-40B4-BE49-F238E27FC236}">
                <a16:creationId xmlns:a16="http://schemas.microsoft.com/office/drawing/2014/main" id="{23286F96-932D-48E2-A42F-04F2DB7C1EA7}"/>
              </a:ext>
            </a:extLst>
          </p:cNvPr>
          <p:cNvSpPr/>
          <p:nvPr/>
        </p:nvSpPr>
        <p:spPr>
          <a:xfrm>
            <a:off x="6266986" y="456032"/>
            <a:ext cx="2026805" cy="393722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Weather/Forecast</a:t>
            </a:r>
          </a:p>
        </p:txBody>
      </p:sp>
      <p:sp>
        <p:nvSpPr>
          <p:cNvPr id="69" name="Google Shape;1800;p91">
            <a:extLst>
              <a:ext uri="{FF2B5EF4-FFF2-40B4-BE49-F238E27FC236}">
                <a16:creationId xmlns:a16="http://schemas.microsoft.com/office/drawing/2014/main" id="{1B4D9C46-E4BC-4608-835B-D04A98FD497F}"/>
              </a:ext>
            </a:extLst>
          </p:cNvPr>
          <p:cNvSpPr/>
          <p:nvPr/>
        </p:nvSpPr>
        <p:spPr>
          <a:xfrm>
            <a:off x="4513607" y="1554225"/>
            <a:ext cx="2856021" cy="42068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 – Probabilistic Scenario</a:t>
            </a:r>
          </a:p>
        </p:txBody>
      </p:sp>
      <p:cxnSp>
        <p:nvCxnSpPr>
          <p:cNvPr id="70" name="Connector de fletxa recta 77">
            <a:extLst>
              <a:ext uri="{FF2B5EF4-FFF2-40B4-BE49-F238E27FC236}">
                <a16:creationId xmlns:a16="http://schemas.microsoft.com/office/drawing/2014/main" id="{0B2B3F9D-E4BE-4F18-B2C3-938401A9A458}"/>
              </a:ext>
            </a:extLst>
          </p:cNvPr>
          <p:cNvCxnSpPr>
            <a:cxnSpLocks/>
          </p:cNvCxnSpPr>
          <p:nvPr/>
        </p:nvCxnSpPr>
        <p:spPr>
          <a:xfrm flipV="1">
            <a:off x="5882848" y="994422"/>
            <a:ext cx="0" cy="4680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 de fletxa recta 92">
            <a:extLst>
              <a:ext uri="{FF2B5EF4-FFF2-40B4-BE49-F238E27FC236}">
                <a16:creationId xmlns:a16="http://schemas.microsoft.com/office/drawing/2014/main" id="{A2575A57-39A2-44BE-B7FE-E312C62031C4}"/>
              </a:ext>
            </a:extLst>
          </p:cNvPr>
          <p:cNvCxnSpPr>
            <a:cxnSpLocks/>
          </p:cNvCxnSpPr>
          <p:nvPr/>
        </p:nvCxnSpPr>
        <p:spPr>
          <a:xfrm flipH="1" flipV="1">
            <a:off x="5922236" y="2090079"/>
            <a:ext cx="313097" cy="46722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Taula 112">
            <a:extLst>
              <a:ext uri="{FF2B5EF4-FFF2-40B4-BE49-F238E27FC236}">
                <a16:creationId xmlns:a16="http://schemas.microsoft.com/office/drawing/2014/main" id="{D9981A02-5676-4EE8-92FF-A1D8B35C5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657782"/>
              </p:ext>
            </p:extLst>
          </p:nvPr>
        </p:nvGraphicFramePr>
        <p:xfrm>
          <a:off x="4522352" y="2590607"/>
          <a:ext cx="96050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508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Restrictions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74" name="Taula 113">
            <a:extLst>
              <a:ext uri="{FF2B5EF4-FFF2-40B4-BE49-F238E27FC236}">
                <a16:creationId xmlns:a16="http://schemas.microsoft.com/office/drawing/2014/main" id="{664A802B-6A36-4F7D-9080-438FEBBFD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4333"/>
              </p:ext>
            </p:extLst>
          </p:nvPr>
        </p:nvGraphicFramePr>
        <p:xfrm>
          <a:off x="5975886" y="1067490"/>
          <a:ext cx="146448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489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60240">
                <a:tc>
                  <a:txBody>
                    <a:bodyPr/>
                    <a:lstStyle/>
                    <a:p>
                      <a:r>
                        <a:rPr lang="en-US" sz="1300" b="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Real-time data</a:t>
                      </a:r>
                      <a:endParaRPr lang="en-US" sz="1300" b="0" kern="1200" noProof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sp>
        <p:nvSpPr>
          <p:cNvPr id="75" name="Arc 114">
            <a:extLst>
              <a:ext uri="{FF2B5EF4-FFF2-40B4-BE49-F238E27FC236}">
                <a16:creationId xmlns:a16="http://schemas.microsoft.com/office/drawing/2014/main" id="{FFAAF88C-3DE6-4907-9031-F4A0F5966EC2}"/>
              </a:ext>
            </a:extLst>
          </p:cNvPr>
          <p:cNvSpPr/>
          <p:nvPr/>
        </p:nvSpPr>
        <p:spPr>
          <a:xfrm flipH="1">
            <a:off x="11009598" y="3730779"/>
            <a:ext cx="1063397" cy="1016713"/>
          </a:xfrm>
          <a:prstGeom prst="arc">
            <a:avLst>
              <a:gd name="adj1" fmla="val 8585192"/>
              <a:gd name="adj2" fmla="val 1705919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aphicFrame>
        <p:nvGraphicFramePr>
          <p:cNvPr id="76" name="Taula 115">
            <a:extLst>
              <a:ext uri="{FF2B5EF4-FFF2-40B4-BE49-F238E27FC236}">
                <a16:creationId xmlns:a16="http://schemas.microsoft.com/office/drawing/2014/main" id="{C8C636A4-48CB-4DF4-ABC5-5374ED2EC18B}"/>
              </a:ext>
            </a:extLst>
          </p:cNvPr>
          <p:cNvGraphicFramePr>
            <a:graphicFrameLocks noGrp="1"/>
          </p:cNvGraphicFramePr>
          <p:nvPr/>
        </p:nvGraphicFramePr>
        <p:xfrm>
          <a:off x="10500189" y="4018270"/>
          <a:ext cx="1470077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77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Short-Circuit Level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77" name="Connector de fletxa recta 116">
            <a:extLst>
              <a:ext uri="{FF2B5EF4-FFF2-40B4-BE49-F238E27FC236}">
                <a16:creationId xmlns:a16="http://schemas.microsoft.com/office/drawing/2014/main" id="{3442AE12-D888-4E6B-A0B0-7116070AB303}"/>
              </a:ext>
            </a:extLst>
          </p:cNvPr>
          <p:cNvCxnSpPr>
            <a:cxnSpLocks/>
          </p:cNvCxnSpPr>
          <p:nvPr/>
        </p:nvCxnSpPr>
        <p:spPr>
          <a:xfrm flipH="1">
            <a:off x="7472320" y="5226909"/>
            <a:ext cx="1155757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 de fletxa recta 122">
            <a:extLst>
              <a:ext uri="{FF2B5EF4-FFF2-40B4-BE49-F238E27FC236}">
                <a16:creationId xmlns:a16="http://schemas.microsoft.com/office/drawing/2014/main" id="{DF725F77-E30A-4C42-BABE-DB252548E28C}"/>
              </a:ext>
            </a:extLst>
          </p:cNvPr>
          <p:cNvCxnSpPr>
            <a:cxnSpLocks/>
          </p:cNvCxnSpPr>
          <p:nvPr/>
        </p:nvCxnSpPr>
        <p:spPr>
          <a:xfrm>
            <a:off x="7600945" y="4301242"/>
            <a:ext cx="1003305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109">
            <a:extLst>
              <a:ext uri="{FF2B5EF4-FFF2-40B4-BE49-F238E27FC236}">
                <a16:creationId xmlns:a16="http://schemas.microsoft.com/office/drawing/2014/main" id="{BC6A6B05-16B9-465F-B87C-A05EDBB96347}"/>
              </a:ext>
            </a:extLst>
          </p:cNvPr>
          <p:cNvSpPr/>
          <p:nvPr/>
        </p:nvSpPr>
        <p:spPr>
          <a:xfrm rot="21009256">
            <a:off x="3411873" y="2555432"/>
            <a:ext cx="3001469" cy="1496037"/>
          </a:xfrm>
          <a:prstGeom prst="arc">
            <a:avLst>
              <a:gd name="adj1" fmla="val 11200494"/>
              <a:gd name="adj2" fmla="val 20126768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aphicFrame>
        <p:nvGraphicFramePr>
          <p:cNvPr id="85" name="Taula 112">
            <a:extLst>
              <a:ext uri="{FF2B5EF4-FFF2-40B4-BE49-F238E27FC236}">
                <a16:creationId xmlns:a16="http://schemas.microsoft.com/office/drawing/2014/main" id="{DDDC1B29-D2F5-4028-B60B-FE642DFD6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34524"/>
              </p:ext>
            </p:extLst>
          </p:nvPr>
        </p:nvGraphicFramePr>
        <p:xfrm>
          <a:off x="1762536" y="2434743"/>
          <a:ext cx="1656922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922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Available generation</a:t>
                      </a:r>
                      <a:endParaRPr lang="en-US" sz="1300" b="0" kern="1200" noProof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pic>
        <p:nvPicPr>
          <p:cNvPr id="72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6EB0057B-5A84-4D22-8F27-4F391C00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C40BB356-87B8-469E-9480-694CB9D8C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6" grpId="0" animBg="1"/>
      <p:bldP spid="52" grpId="0" animBg="1"/>
      <p:bldP spid="67" grpId="0" animBg="1"/>
      <p:bldP spid="68" grpId="0" animBg="1"/>
      <p:bldP spid="69" grpId="0" animBg="1"/>
      <p:bldP spid="75" grpId="0" animBg="1"/>
      <p:bldP spid="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Google Shape;1800;p91">
            <a:extLst>
              <a:ext uri="{FF2B5EF4-FFF2-40B4-BE49-F238E27FC236}">
                <a16:creationId xmlns:a16="http://schemas.microsoft.com/office/drawing/2014/main" id="{473E3603-AF80-407D-8B39-DECC21841CA1}"/>
              </a:ext>
            </a:extLst>
          </p:cNvPr>
          <p:cNvSpPr/>
          <p:nvPr/>
        </p:nvSpPr>
        <p:spPr>
          <a:xfrm>
            <a:off x="5296720" y="2522501"/>
            <a:ext cx="1887206" cy="64895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</a:t>
            </a:r>
          </a:p>
        </p:txBody>
      </p:sp>
      <p:grpSp>
        <p:nvGrpSpPr>
          <p:cNvPr id="10" name="Google Shape;1777;p91">
            <a:extLst>
              <a:ext uri="{FF2B5EF4-FFF2-40B4-BE49-F238E27FC236}">
                <a16:creationId xmlns:a16="http://schemas.microsoft.com/office/drawing/2014/main" id="{E230C5DC-0BE7-4A09-B746-4DFDD955B0A1}"/>
              </a:ext>
            </a:extLst>
          </p:cNvPr>
          <p:cNvGrpSpPr/>
          <p:nvPr/>
        </p:nvGrpSpPr>
        <p:grpSpPr>
          <a:xfrm>
            <a:off x="5296720" y="1088425"/>
            <a:ext cx="1887205" cy="577313"/>
            <a:chOff x="4411970" y="2962952"/>
            <a:chExt cx="706544" cy="104212"/>
          </a:xfrm>
        </p:grpSpPr>
        <p:sp>
          <p:nvSpPr>
            <p:cNvPr id="11" name="Google Shape;1778;p91">
              <a:extLst>
                <a:ext uri="{FF2B5EF4-FFF2-40B4-BE49-F238E27FC236}">
                  <a16:creationId xmlns:a16="http://schemas.microsoft.com/office/drawing/2014/main" id="{EB825692-CD1B-48DE-98A3-575B592109EB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ca-ES" dirty="0"/>
                <a:t>Database</a:t>
              </a:r>
              <a:endParaRPr dirty="0"/>
            </a:p>
          </p:txBody>
        </p:sp>
        <p:sp>
          <p:nvSpPr>
            <p:cNvPr id="12" name="Google Shape;1779;p91">
              <a:extLst>
                <a:ext uri="{FF2B5EF4-FFF2-40B4-BE49-F238E27FC236}">
                  <a16:creationId xmlns:a16="http://schemas.microsoft.com/office/drawing/2014/main" id="{05D9F3A1-F973-44C4-A35C-5BA0BA8C6A93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" name="Google Shape;1780;p91">
              <a:extLst>
                <a:ext uri="{FF2B5EF4-FFF2-40B4-BE49-F238E27FC236}">
                  <a16:creationId xmlns:a16="http://schemas.microsoft.com/office/drawing/2014/main" id="{D38F711D-C658-44D0-B920-11995D7F12A4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" name="Google Shape;1781;p91">
              <a:extLst>
                <a:ext uri="{FF2B5EF4-FFF2-40B4-BE49-F238E27FC236}">
                  <a16:creationId xmlns:a16="http://schemas.microsoft.com/office/drawing/2014/main" id="{642551F3-3F4B-4601-8E4A-15D93589D3A2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noFill/>
            <a:ln w="2857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cxnSp>
        <p:nvCxnSpPr>
          <p:cNvPr id="16" name="Connector de fletxa recta 15">
            <a:extLst>
              <a:ext uri="{FF2B5EF4-FFF2-40B4-BE49-F238E27FC236}">
                <a16:creationId xmlns:a16="http://schemas.microsoft.com/office/drawing/2014/main" id="{9B485A9E-3A58-4383-AB97-50223A67E8B8}"/>
              </a:ext>
            </a:extLst>
          </p:cNvPr>
          <p:cNvCxnSpPr>
            <a:cxnSpLocks/>
          </p:cNvCxnSpPr>
          <p:nvPr/>
        </p:nvCxnSpPr>
        <p:spPr>
          <a:xfrm>
            <a:off x="6272534" y="1641610"/>
            <a:ext cx="0" cy="85890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de fletxa recta 17">
            <a:extLst>
              <a:ext uri="{FF2B5EF4-FFF2-40B4-BE49-F238E27FC236}">
                <a16:creationId xmlns:a16="http://schemas.microsoft.com/office/drawing/2014/main" id="{86305AD8-E986-42C3-BBEF-9D9912DF4323}"/>
              </a:ext>
            </a:extLst>
          </p:cNvPr>
          <p:cNvCxnSpPr>
            <a:cxnSpLocks/>
          </p:cNvCxnSpPr>
          <p:nvPr/>
        </p:nvCxnSpPr>
        <p:spPr>
          <a:xfrm>
            <a:off x="3234710" y="2846979"/>
            <a:ext cx="198000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de fletxa recta 21">
            <a:extLst>
              <a:ext uri="{FF2B5EF4-FFF2-40B4-BE49-F238E27FC236}">
                <a16:creationId xmlns:a16="http://schemas.microsoft.com/office/drawing/2014/main" id="{9A9B20DA-7E5A-4B1D-B366-54C6FEAC27BA}"/>
              </a:ext>
            </a:extLst>
          </p:cNvPr>
          <p:cNvCxnSpPr>
            <a:cxnSpLocks/>
          </p:cNvCxnSpPr>
          <p:nvPr/>
        </p:nvCxnSpPr>
        <p:spPr>
          <a:xfrm>
            <a:off x="7183926" y="2846979"/>
            <a:ext cx="1631317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800;p91">
            <a:extLst>
              <a:ext uri="{FF2B5EF4-FFF2-40B4-BE49-F238E27FC236}">
                <a16:creationId xmlns:a16="http://schemas.microsoft.com/office/drawing/2014/main" id="{683E1F88-313C-48FE-BDCA-5D0C65C76AC0}"/>
              </a:ext>
            </a:extLst>
          </p:cNvPr>
          <p:cNvSpPr/>
          <p:nvPr/>
        </p:nvSpPr>
        <p:spPr>
          <a:xfrm>
            <a:off x="5328931" y="4028215"/>
            <a:ext cx="1887206" cy="648956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noFill/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Edge Devices</a:t>
            </a:r>
          </a:p>
        </p:txBody>
      </p:sp>
      <p:cxnSp>
        <p:nvCxnSpPr>
          <p:cNvPr id="24" name="Connector de fletxa recta 23">
            <a:extLst>
              <a:ext uri="{FF2B5EF4-FFF2-40B4-BE49-F238E27FC236}">
                <a16:creationId xmlns:a16="http://schemas.microsoft.com/office/drawing/2014/main" id="{B310059D-3A0C-4EC5-9327-DCD4A8F8D7A8}"/>
              </a:ext>
            </a:extLst>
          </p:cNvPr>
          <p:cNvCxnSpPr>
            <a:cxnSpLocks/>
          </p:cNvCxnSpPr>
          <p:nvPr/>
        </p:nvCxnSpPr>
        <p:spPr>
          <a:xfrm>
            <a:off x="5538670" y="3193443"/>
            <a:ext cx="0" cy="80788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de fletxa recta 25">
            <a:extLst>
              <a:ext uri="{FF2B5EF4-FFF2-40B4-BE49-F238E27FC236}">
                <a16:creationId xmlns:a16="http://schemas.microsoft.com/office/drawing/2014/main" id="{656D0C6B-B1DF-44BB-8D4C-64F03AEE1BE4}"/>
              </a:ext>
            </a:extLst>
          </p:cNvPr>
          <p:cNvCxnSpPr>
            <a:cxnSpLocks/>
          </p:cNvCxnSpPr>
          <p:nvPr/>
        </p:nvCxnSpPr>
        <p:spPr>
          <a:xfrm>
            <a:off x="5901586" y="3193443"/>
            <a:ext cx="0" cy="80788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de fletxa recta 26">
            <a:extLst>
              <a:ext uri="{FF2B5EF4-FFF2-40B4-BE49-F238E27FC236}">
                <a16:creationId xmlns:a16="http://schemas.microsoft.com/office/drawing/2014/main" id="{BC759C97-64AB-44CC-B353-6019F80A1099}"/>
              </a:ext>
            </a:extLst>
          </p:cNvPr>
          <p:cNvCxnSpPr>
            <a:cxnSpLocks/>
          </p:cNvCxnSpPr>
          <p:nvPr/>
        </p:nvCxnSpPr>
        <p:spPr>
          <a:xfrm>
            <a:off x="6264502" y="3193443"/>
            <a:ext cx="0" cy="80788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de fletxa recta 27">
            <a:extLst>
              <a:ext uri="{FF2B5EF4-FFF2-40B4-BE49-F238E27FC236}">
                <a16:creationId xmlns:a16="http://schemas.microsoft.com/office/drawing/2014/main" id="{584EDEE0-982B-41CC-939F-92D976AB4185}"/>
              </a:ext>
            </a:extLst>
          </p:cNvPr>
          <p:cNvCxnSpPr>
            <a:cxnSpLocks/>
          </p:cNvCxnSpPr>
          <p:nvPr/>
        </p:nvCxnSpPr>
        <p:spPr>
          <a:xfrm>
            <a:off x="6990335" y="3193443"/>
            <a:ext cx="0" cy="80788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de fletxa recta 28">
            <a:extLst>
              <a:ext uri="{FF2B5EF4-FFF2-40B4-BE49-F238E27FC236}">
                <a16:creationId xmlns:a16="http://schemas.microsoft.com/office/drawing/2014/main" id="{94A89E94-0FEB-4628-97E5-C13C0E2C167B}"/>
              </a:ext>
            </a:extLst>
          </p:cNvPr>
          <p:cNvCxnSpPr>
            <a:cxnSpLocks/>
          </p:cNvCxnSpPr>
          <p:nvPr/>
        </p:nvCxnSpPr>
        <p:spPr>
          <a:xfrm>
            <a:off x="6627418" y="3193443"/>
            <a:ext cx="0" cy="80788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 de fletxa recta 95">
            <a:extLst>
              <a:ext uri="{FF2B5EF4-FFF2-40B4-BE49-F238E27FC236}">
                <a16:creationId xmlns:a16="http://schemas.microsoft.com/office/drawing/2014/main" id="{0D171B80-27ED-4FFF-BD1C-C8F463F974B7}"/>
              </a:ext>
            </a:extLst>
          </p:cNvPr>
          <p:cNvCxnSpPr>
            <a:cxnSpLocks/>
          </p:cNvCxnSpPr>
          <p:nvPr/>
        </p:nvCxnSpPr>
        <p:spPr>
          <a:xfrm>
            <a:off x="5538670" y="4696221"/>
            <a:ext cx="0" cy="86400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 de fletxa recta 96">
            <a:extLst>
              <a:ext uri="{FF2B5EF4-FFF2-40B4-BE49-F238E27FC236}">
                <a16:creationId xmlns:a16="http://schemas.microsoft.com/office/drawing/2014/main" id="{2FE2A848-4E69-42B3-931C-DD68346BCBCB}"/>
              </a:ext>
            </a:extLst>
          </p:cNvPr>
          <p:cNvCxnSpPr>
            <a:cxnSpLocks/>
          </p:cNvCxnSpPr>
          <p:nvPr/>
        </p:nvCxnSpPr>
        <p:spPr>
          <a:xfrm>
            <a:off x="5901586" y="4696221"/>
            <a:ext cx="0" cy="86400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 de fletxa recta 97">
            <a:extLst>
              <a:ext uri="{FF2B5EF4-FFF2-40B4-BE49-F238E27FC236}">
                <a16:creationId xmlns:a16="http://schemas.microsoft.com/office/drawing/2014/main" id="{5FD946E8-6CF0-45F4-80A1-E1DC50A72B70}"/>
              </a:ext>
            </a:extLst>
          </p:cNvPr>
          <p:cNvCxnSpPr>
            <a:cxnSpLocks/>
          </p:cNvCxnSpPr>
          <p:nvPr/>
        </p:nvCxnSpPr>
        <p:spPr>
          <a:xfrm>
            <a:off x="6264502" y="4696221"/>
            <a:ext cx="0" cy="86400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 de fletxa recta 98">
            <a:extLst>
              <a:ext uri="{FF2B5EF4-FFF2-40B4-BE49-F238E27FC236}">
                <a16:creationId xmlns:a16="http://schemas.microsoft.com/office/drawing/2014/main" id="{67F7921A-1C89-460F-BDED-1E7D56143EA2}"/>
              </a:ext>
            </a:extLst>
          </p:cNvPr>
          <p:cNvCxnSpPr>
            <a:cxnSpLocks/>
          </p:cNvCxnSpPr>
          <p:nvPr/>
        </p:nvCxnSpPr>
        <p:spPr>
          <a:xfrm>
            <a:off x="6990335" y="4696221"/>
            <a:ext cx="0" cy="86400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 de fletxa recta 99">
            <a:extLst>
              <a:ext uri="{FF2B5EF4-FFF2-40B4-BE49-F238E27FC236}">
                <a16:creationId xmlns:a16="http://schemas.microsoft.com/office/drawing/2014/main" id="{C4F986C7-5B92-4AE6-9143-434A4046AA3C}"/>
              </a:ext>
            </a:extLst>
          </p:cNvPr>
          <p:cNvCxnSpPr>
            <a:cxnSpLocks/>
          </p:cNvCxnSpPr>
          <p:nvPr/>
        </p:nvCxnSpPr>
        <p:spPr>
          <a:xfrm>
            <a:off x="6627418" y="4696221"/>
            <a:ext cx="0" cy="86400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ula 101">
            <a:extLst>
              <a:ext uri="{FF2B5EF4-FFF2-40B4-BE49-F238E27FC236}">
                <a16:creationId xmlns:a16="http://schemas.microsoft.com/office/drawing/2014/main" id="{19C3B707-A903-4EB5-9D8A-C3F33C9D6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325282"/>
              </p:ext>
            </p:extLst>
          </p:nvPr>
        </p:nvGraphicFramePr>
        <p:xfrm>
          <a:off x="7183927" y="4960770"/>
          <a:ext cx="116946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68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Real-time data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104" name="Taula 103">
            <a:extLst>
              <a:ext uri="{FF2B5EF4-FFF2-40B4-BE49-F238E27FC236}">
                <a16:creationId xmlns:a16="http://schemas.microsoft.com/office/drawing/2014/main" id="{F81D65F6-CA92-41E9-8EE7-BFAA50FE4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72126"/>
              </p:ext>
            </p:extLst>
          </p:nvPr>
        </p:nvGraphicFramePr>
        <p:xfrm>
          <a:off x="4203585" y="4955385"/>
          <a:ext cx="109313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136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Input actions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06" name="Connector de fletxa recta 105">
            <a:extLst>
              <a:ext uri="{FF2B5EF4-FFF2-40B4-BE49-F238E27FC236}">
                <a16:creationId xmlns:a16="http://schemas.microsoft.com/office/drawing/2014/main" id="{99164E6E-D943-4209-AA30-17209FFA47EE}"/>
              </a:ext>
            </a:extLst>
          </p:cNvPr>
          <p:cNvCxnSpPr/>
          <p:nvPr/>
        </p:nvCxnSpPr>
        <p:spPr>
          <a:xfrm>
            <a:off x="5296720" y="4955385"/>
            <a:ext cx="0" cy="35087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 de fletxa recta 106">
            <a:extLst>
              <a:ext uri="{FF2B5EF4-FFF2-40B4-BE49-F238E27FC236}">
                <a16:creationId xmlns:a16="http://schemas.microsoft.com/office/drawing/2014/main" id="{4C21A644-BC75-40E4-9EAA-C8F853C8238F}"/>
              </a:ext>
            </a:extLst>
          </p:cNvPr>
          <p:cNvCxnSpPr>
            <a:cxnSpLocks/>
          </p:cNvCxnSpPr>
          <p:nvPr/>
        </p:nvCxnSpPr>
        <p:spPr>
          <a:xfrm flipV="1">
            <a:off x="7183926" y="4894074"/>
            <a:ext cx="0" cy="35087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ula 107">
            <a:extLst>
              <a:ext uri="{FF2B5EF4-FFF2-40B4-BE49-F238E27FC236}">
                <a16:creationId xmlns:a16="http://schemas.microsoft.com/office/drawing/2014/main" id="{18CE1C30-33CA-4504-B96C-8070DE395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81586"/>
              </p:ext>
            </p:extLst>
          </p:nvPr>
        </p:nvGraphicFramePr>
        <p:xfrm>
          <a:off x="4200394" y="3445675"/>
          <a:ext cx="109313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136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Input actions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09" name="Connector de fletxa recta 108">
            <a:extLst>
              <a:ext uri="{FF2B5EF4-FFF2-40B4-BE49-F238E27FC236}">
                <a16:creationId xmlns:a16="http://schemas.microsoft.com/office/drawing/2014/main" id="{186C3D2C-B217-4536-95FA-5075633E5C1A}"/>
              </a:ext>
            </a:extLst>
          </p:cNvPr>
          <p:cNvCxnSpPr/>
          <p:nvPr/>
        </p:nvCxnSpPr>
        <p:spPr>
          <a:xfrm>
            <a:off x="5293529" y="3445675"/>
            <a:ext cx="0" cy="35087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Taula 109">
            <a:extLst>
              <a:ext uri="{FF2B5EF4-FFF2-40B4-BE49-F238E27FC236}">
                <a16:creationId xmlns:a16="http://schemas.microsoft.com/office/drawing/2014/main" id="{61B20ED1-E49E-4C04-8208-264542804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547987"/>
              </p:ext>
            </p:extLst>
          </p:nvPr>
        </p:nvGraphicFramePr>
        <p:xfrm>
          <a:off x="7183927" y="3445675"/>
          <a:ext cx="116946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468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Real-time data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11" name="Connector de fletxa recta 110">
            <a:extLst>
              <a:ext uri="{FF2B5EF4-FFF2-40B4-BE49-F238E27FC236}">
                <a16:creationId xmlns:a16="http://schemas.microsoft.com/office/drawing/2014/main" id="{4B2F7438-9813-4D9B-ADCC-B55F3B84C182}"/>
              </a:ext>
            </a:extLst>
          </p:cNvPr>
          <p:cNvCxnSpPr>
            <a:cxnSpLocks/>
          </p:cNvCxnSpPr>
          <p:nvPr/>
        </p:nvCxnSpPr>
        <p:spPr>
          <a:xfrm flipV="1">
            <a:off x="7183926" y="3378979"/>
            <a:ext cx="0" cy="35087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ula 116">
            <a:extLst>
              <a:ext uri="{FF2B5EF4-FFF2-40B4-BE49-F238E27FC236}">
                <a16:creationId xmlns:a16="http://schemas.microsoft.com/office/drawing/2014/main" id="{A6FDA45B-CE3C-4609-90D5-5D528717F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53618"/>
              </p:ext>
            </p:extLst>
          </p:nvPr>
        </p:nvGraphicFramePr>
        <p:xfrm>
          <a:off x="3758325" y="2976418"/>
          <a:ext cx="1093136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136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graphicFrame>
        <p:nvGraphicFramePr>
          <p:cNvPr id="118" name="Taula 117">
            <a:extLst>
              <a:ext uri="{FF2B5EF4-FFF2-40B4-BE49-F238E27FC236}">
                <a16:creationId xmlns:a16="http://schemas.microsoft.com/office/drawing/2014/main" id="{599E63F5-ADBD-4753-B769-12D571454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97096"/>
              </p:ext>
            </p:extLst>
          </p:nvPr>
        </p:nvGraphicFramePr>
        <p:xfrm>
          <a:off x="3750778" y="2420310"/>
          <a:ext cx="97400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06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 inputs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19" name="Connector de fletxa recta 118">
            <a:extLst>
              <a:ext uri="{FF2B5EF4-FFF2-40B4-BE49-F238E27FC236}">
                <a16:creationId xmlns:a16="http://schemas.microsoft.com/office/drawing/2014/main" id="{5FFE5FA0-0E62-4E83-8DCA-DC00C29FC1AC}"/>
              </a:ext>
            </a:extLst>
          </p:cNvPr>
          <p:cNvCxnSpPr>
            <a:cxnSpLocks/>
          </p:cNvCxnSpPr>
          <p:nvPr/>
        </p:nvCxnSpPr>
        <p:spPr>
          <a:xfrm>
            <a:off x="3775945" y="2709870"/>
            <a:ext cx="1033571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 de fletxa recta 121">
            <a:extLst>
              <a:ext uri="{FF2B5EF4-FFF2-40B4-BE49-F238E27FC236}">
                <a16:creationId xmlns:a16="http://schemas.microsoft.com/office/drawing/2014/main" id="{543D63D5-5F04-44BA-80FF-60AA1380D5A8}"/>
              </a:ext>
            </a:extLst>
          </p:cNvPr>
          <p:cNvCxnSpPr>
            <a:cxnSpLocks/>
          </p:cNvCxnSpPr>
          <p:nvPr/>
        </p:nvCxnSpPr>
        <p:spPr>
          <a:xfrm flipH="1">
            <a:off x="3783492" y="2974037"/>
            <a:ext cx="1093136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4" name="Taula 123">
            <a:extLst>
              <a:ext uri="{FF2B5EF4-FFF2-40B4-BE49-F238E27FC236}">
                <a16:creationId xmlns:a16="http://schemas.microsoft.com/office/drawing/2014/main" id="{6403D54E-1514-4465-A73E-1D445534E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22013"/>
              </p:ext>
            </p:extLst>
          </p:nvPr>
        </p:nvGraphicFramePr>
        <p:xfrm>
          <a:off x="7512581" y="2426656"/>
          <a:ext cx="97400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006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Calculations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25" name="Connector de fletxa recta 124">
            <a:extLst>
              <a:ext uri="{FF2B5EF4-FFF2-40B4-BE49-F238E27FC236}">
                <a16:creationId xmlns:a16="http://schemas.microsoft.com/office/drawing/2014/main" id="{6E4F5C4B-A932-4C4D-BE05-7646A15D74D8}"/>
              </a:ext>
            </a:extLst>
          </p:cNvPr>
          <p:cNvCxnSpPr>
            <a:cxnSpLocks/>
          </p:cNvCxnSpPr>
          <p:nvPr/>
        </p:nvCxnSpPr>
        <p:spPr>
          <a:xfrm>
            <a:off x="7512581" y="2716216"/>
            <a:ext cx="1033571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6" name="Taula 125">
            <a:extLst>
              <a:ext uri="{FF2B5EF4-FFF2-40B4-BE49-F238E27FC236}">
                <a16:creationId xmlns:a16="http://schemas.microsoft.com/office/drawing/2014/main" id="{E53F55A2-86EC-423A-BC7F-F33D0790E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96479"/>
              </p:ext>
            </p:extLst>
          </p:nvPr>
        </p:nvGraphicFramePr>
        <p:xfrm>
          <a:off x="7697140" y="2976633"/>
          <a:ext cx="656255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255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r"/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27" name="Connector de fletxa recta 126">
            <a:extLst>
              <a:ext uri="{FF2B5EF4-FFF2-40B4-BE49-F238E27FC236}">
                <a16:creationId xmlns:a16="http://schemas.microsoft.com/office/drawing/2014/main" id="{0FC80227-9573-4130-AAE8-F291E90A783C}"/>
              </a:ext>
            </a:extLst>
          </p:cNvPr>
          <p:cNvCxnSpPr>
            <a:cxnSpLocks/>
          </p:cNvCxnSpPr>
          <p:nvPr/>
        </p:nvCxnSpPr>
        <p:spPr>
          <a:xfrm flipH="1">
            <a:off x="7643455" y="2974252"/>
            <a:ext cx="709941" cy="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2" name="Taula 131">
            <a:extLst>
              <a:ext uri="{FF2B5EF4-FFF2-40B4-BE49-F238E27FC236}">
                <a16:creationId xmlns:a16="http://schemas.microsoft.com/office/drawing/2014/main" id="{CFEE3548-8128-4AA6-824A-986108245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42023"/>
              </p:ext>
            </p:extLst>
          </p:nvPr>
        </p:nvGraphicFramePr>
        <p:xfrm>
          <a:off x="6395892" y="1941671"/>
          <a:ext cx="463140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140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r>
                        <a:rPr lang="en-US" sz="1300" b="0" kern="1200" noProof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 marL="45720" marR="45720" anchor="b">
                    <a:lnL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cxnSp>
        <p:nvCxnSpPr>
          <p:cNvPr id="133" name="Connector de fletxa recta 132">
            <a:extLst>
              <a:ext uri="{FF2B5EF4-FFF2-40B4-BE49-F238E27FC236}">
                <a16:creationId xmlns:a16="http://schemas.microsoft.com/office/drawing/2014/main" id="{17C8DB89-04C5-4C16-8F89-22789B38E791}"/>
              </a:ext>
            </a:extLst>
          </p:cNvPr>
          <p:cNvCxnSpPr>
            <a:cxnSpLocks/>
          </p:cNvCxnSpPr>
          <p:nvPr/>
        </p:nvCxnSpPr>
        <p:spPr>
          <a:xfrm flipV="1">
            <a:off x="6395892" y="1866143"/>
            <a:ext cx="0" cy="437356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3">
            <a:extLst>
              <a:ext uri="{FF2B5EF4-FFF2-40B4-BE49-F238E27FC236}">
                <a16:creationId xmlns:a16="http://schemas.microsoft.com/office/drawing/2014/main" id="{BEA275A6-001F-493E-9D2B-0189FE7B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39" y="463682"/>
            <a:ext cx="10515600" cy="577314"/>
          </a:xfrm>
        </p:spPr>
        <p:txBody>
          <a:bodyPr/>
          <a:lstStyle/>
          <a:p>
            <a:r>
              <a:rPr lang="en-US"/>
              <a:t>COMMUNICATION</a:t>
            </a:r>
            <a:endParaRPr lang="en-US" dirty="0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128F804C-F655-43BE-AE5A-1EC463CB1D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  <p:pic>
        <p:nvPicPr>
          <p:cNvPr id="47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E28A80AC-6F79-407A-AA6B-85050923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F2E84AEC-5EF1-4068-8C31-9649DDA6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34" y="5640189"/>
            <a:ext cx="2124000" cy="1082163"/>
          </a:xfrm>
          <a:prstGeom prst="rect">
            <a:avLst/>
          </a:prstGeom>
        </p:spPr>
      </p:pic>
      <p:sp>
        <p:nvSpPr>
          <p:cNvPr id="49" name="Google Shape;1800;p91">
            <a:extLst>
              <a:ext uri="{FF2B5EF4-FFF2-40B4-BE49-F238E27FC236}">
                <a16:creationId xmlns:a16="http://schemas.microsoft.com/office/drawing/2014/main" id="{91B0682A-A449-4D33-8D7C-B50F54BD236B}"/>
              </a:ext>
            </a:extLst>
          </p:cNvPr>
          <p:cNvSpPr/>
          <p:nvPr/>
        </p:nvSpPr>
        <p:spPr>
          <a:xfrm>
            <a:off x="5490311" y="4968820"/>
            <a:ext cx="1564830" cy="324000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chemeClr val="bg1"/>
          </a:solidFill>
          <a:ln w="2857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Ethernet</a:t>
            </a:r>
            <a:endParaRPr lang="en-US" sz="1600" dirty="0"/>
          </a:p>
        </p:txBody>
      </p:sp>
      <p:graphicFrame>
        <p:nvGraphicFramePr>
          <p:cNvPr id="50" name="Taula 107">
            <a:extLst>
              <a:ext uri="{FF2B5EF4-FFF2-40B4-BE49-F238E27FC236}">
                <a16:creationId xmlns:a16="http://schemas.microsoft.com/office/drawing/2014/main" id="{1ECB1C37-2006-40A2-B1F0-59A155DB2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84703"/>
              </p:ext>
            </p:extLst>
          </p:nvPr>
        </p:nvGraphicFramePr>
        <p:xfrm>
          <a:off x="7260258" y="4229211"/>
          <a:ext cx="1346837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837">
                  <a:extLst>
                    <a:ext uri="{9D8B030D-6E8A-4147-A177-3AD203B41FA5}">
                      <a16:colId xmlns:a16="http://schemas.microsoft.com/office/drawing/2014/main" val="463617454"/>
                    </a:ext>
                  </a:extLst>
                </a:gridCol>
              </a:tblGrid>
              <a:tr h="257099">
                <a:tc>
                  <a:txBody>
                    <a:bodyPr/>
                    <a:lstStyle/>
                    <a:p>
                      <a:pPr algn="r"/>
                      <a:r>
                        <a:rPr lang="en-US" sz="1300" b="0" kern="1200" noProof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Quick processing</a:t>
                      </a:r>
                      <a:endParaRPr lang="en-US" sz="1300" b="0" kern="1200" noProof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111056"/>
                  </a:ext>
                </a:extLst>
              </a:tr>
            </a:tbl>
          </a:graphicData>
        </a:graphic>
      </p:graphicFrame>
      <p:sp>
        <p:nvSpPr>
          <p:cNvPr id="2" name="AutoShape 2" descr="MareNostrum 5 situará a España en la élite de la supercomputación europea.">
            <a:extLst>
              <a:ext uri="{FF2B5EF4-FFF2-40B4-BE49-F238E27FC236}">
                <a16:creationId xmlns:a16="http://schemas.microsoft.com/office/drawing/2014/main" id="{D516BC7C-CA37-47F9-9E3D-F7FE6C2EA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220" name="Picture 4" descr="MareNostrum | BSC-CNS">
            <a:extLst>
              <a:ext uri="{FF2B5EF4-FFF2-40B4-BE49-F238E27FC236}">
                <a16:creationId xmlns:a16="http://schemas.microsoft.com/office/drawing/2014/main" id="{8B8DDD3A-E126-4AC8-B027-5FCBA0598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34690" r="13495" b="8563"/>
          <a:stretch/>
        </p:blipFill>
        <p:spPr bwMode="auto">
          <a:xfrm>
            <a:off x="8921428" y="2237517"/>
            <a:ext cx="2563325" cy="13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18">
            <a:extLst>
              <a:ext uri="{FF2B5EF4-FFF2-40B4-BE49-F238E27FC236}">
                <a16:creationId xmlns:a16="http://schemas.microsoft.com/office/drawing/2014/main" id="{C43512A3-ED29-4E4E-8855-EBABF9AC8AEE}"/>
              </a:ext>
            </a:extLst>
          </p:cNvPr>
          <p:cNvSpPr txBox="1"/>
          <p:nvPr/>
        </p:nvSpPr>
        <p:spPr>
          <a:xfrm>
            <a:off x="7230625" y="6043918"/>
            <a:ext cx="1700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OPAL-RT/Hypersim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DD9BDEA5-722B-4504-8E9A-19F988F7B29F}"/>
              </a:ext>
            </a:extLst>
          </p:cNvPr>
          <p:cNvSpPr txBox="1"/>
          <p:nvPr/>
        </p:nvSpPr>
        <p:spPr>
          <a:xfrm>
            <a:off x="9440988" y="3621110"/>
            <a:ext cx="170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Marenostrum supercomputer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62212B1B-59C8-41C7-9EC0-E4524EA328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11" y="2359350"/>
            <a:ext cx="975257" cy="975257"/>
          </a:xfrm>
          <a:prstGeom prst="rect">
            <a:avLst/>
          </a:prstGeom>
        </p:spPr>
      </p:pic>
      <p:sp>
        <p:nvSpPr>
          <p:cNvPr id="53" name="TextBox 18">
            <a:extLst>
              <a:ext uri="{FF2B5EF4-FFF2-40B4-BE49-F238E27FC236}">
                <a16:creationId xmlns:a16="http://schemas.microsoft.com/office/drawing/2014/main" id="{39BC31BB-CF2C-480F-AC71-7D755DD32E6E}"/>
              </a:ext>
            </a:extLst>
          </p:cNvPr>
          <p:cNvSpPr txBox="1"/>
          <p:nvPr/>
        </p:nvSpPr>
        <p:spPr>
          <a:xfrm>
            <a:off x="1956193" y="3445675"/>
            <a:ext cx="1700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User interface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Graphic 89" descr="Database with solid fill">
            <a:extLst>
              <a:ext uri="{FF2B5EF4-FFF2-40B4-BE49-F238E27FC236}">
                <a16:creationId xmlns:a16="http://schemas.microsoft.com/office/drawing/2014/main" id="{360E7F16-BAE4-4EF1-BC5F-05439688E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9910" y="861075"/>
            <a:ext cx="1057419" cy="10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CB254-B448-4F39-8596-7EDEEF5F7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1" y="1334299"/>
            <a:ext cx="7040363" cy="469106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Examines </a:t>
            </a:r>
            <a:r>
              <a:rPr lang="en-US" b="1" dirty="0"/>
              <a:t>stability under small disturbances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Characterize frequency and damping of oscillations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Identify interactions between network components</a:t>
            </a:r>
          </a:p>
          <a:p>
            <a:pPr lvl="1"/>
            <a:endParaRPr lang="en-US" sz="9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Relies </a:t>
            </a:r>
            <a:r>
              <a:rPr lang="en-US">
                <a:sym typeface="Wingdings" panose="05000000000000000000" pitchFamily="2" charset="2"/>
              </a:rPr>
              <a:t>on the</a:t>
            </a:r>
            <a:r>
              <a:rPr lang="en-US" b="1">
                <a:sym typeface="Wingdings" panose="05000000000000000000" pitchFamily="2" charset="2"/>
              </a:rPr>
              <a:t> State-Space model </a:t>
            </a:r>
            <a:r>
              <a:rPr lang="en-US">
                <a:sym typeface="Wingdings" panose="05000000000000000000" pitchFamily="2" charset="2"/>
              </a:rPr>
              <a:t>of the grid 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Linearization of EMT differential equations around an operating point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Modelling time may be unaffordable for large-scale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Automatized modelling and analysis tools are required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C80F0-50E3-4217-874F-BE76AE3A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FA84F1-91A7-40C6-A2D5-55321B62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40" y="463682"/>
            <a:ext cx="10515600" cy="577314"/>
          </a:xfrm>
        </p:spPr>
        <p:txBody>
          <a:bodyPr/>
          <a:lstStyle/>
          <a:p>
            <a:r>
              <a:rPr lang="en-US" dirty="0"/>
              <a:t>SMALL-SIGNAL ANALYSIS TOOL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C23AA-31F1-474F-9965-DBEDA3C3FE57}"/>
              </a:ext>
            </a:extLst>
          </p:cNvPr>
          <p:cNvGrpSpPr/>
          <p:nvPr/>
        </p:nvGrpSpPr>
        <p:grpSpPr>
          <a:xfrm>
            <a:off x="4423889" y="5367014"/>
            <a:ext cx="2943645" cy="963145"/>
            <a:chOff x="2686019" y="5658722"/>
            <a:chExt cx="2943645" cy="963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E49DF6-CBE8-434F-91BF-DC2FC00B1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547" y="5658722"/>
              <a:ext cx="2000591" cy="5782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364E10-6AA9-4260-9FA0-E424E4AA50BF}"/>
                </a:ext>
              </a:extLst>
            </p:cNvPr>
            <p:cNvSpPr txBox="1"/>
            <p:nvPr/>
          </p:nvSpPr>
          <p:spPr>
            <a:xfrm>
              <a:off x="2686019" y="6283313"/>
              <a:ext cx="29436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State-Space Representation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67FA47-9148-40B4-A4A9-29EC9A230E81}"/>
              </a:ext>
            </a:extLst>
          </p:cNvPr>
          <p:cNvGrpSpPr/>
          <p:nvPr/>
        </p:nvGrpSpPr>
        <p:grpSpPr>
          <a:xfrm>
            <a:off x="7367534" y="1191607"/>
            <a:ext cx="1824504" cy="1930641"/>
            <a:chOff x="7403782" y="925110"/>
            <a:chExt cx="1824504" cy="19306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FFF07F-A058-4FF5-B38E-52A753DC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9"/>
            <a:stretch/>
          </p:blipFill>
          <p:spPr bwMode="auto">
            <a:xfrm>
              <a:off x="7403782" y="925110"/>
              <a:ext cx="1824504" cy="165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097FF-D6BD-4511-977B-02792B7E76D4}"/>
                </a:ext>
              </a:extLst>
            </p:cNvPr>
            <p:cNvSpPr txBox="1"/>
            <p:nvPr/>
          </p:nvSpPr>
          <p:spPr>
            <a:xfrm>
              <a:off x="7566912" y="2513293"/>
              <a:ext cx="1498245" cy="34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Pole map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6F835E-01BC-46E3-897B-CA3AA0760C7E}"/>
              </a:ext>
            </a:extLst>
          </p:cNvPr>
          <p:cNvGrpSpPr/>
          <p:nvPr/>
        </p:nvGrpSpPr>
        <p:grpSpPr>
          <a:xfrm>
            <a:off x="9391490" y="1271870"/>
            <a:ext cx="2048370" cy="2000092"/>
            <a:chOff x="9360458" y="1040996"/>
            <a:chExt cx="2048370" cy="20000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DC804A-9C3A-43C2-86F9-9B5F8DBA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458" y="1040996"/>
              <a:ext cx="2048370" cy="14227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EED9B-7222-4FF1-8378-D7B41172DE98}"/>
                </a:ext>
              </a:extLst>
            </p:cNvPr>
            <p:cNvSpPr txBox="1"/>
            <p:nvPr/>
          </p:nvSpPr>
          <p:spPr>
            <a:xfrm>
              <a:off x="9430731" y="2456313"/>
              <a:ext cx="19078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Time-domain linear simulation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80592-FC00-43DD-9FAD-BB3CDF38AD2D}"/>
              </a:ext>
            </a:extLst>
          </p:cNvPr>
          <p:cNvGrpSpPr/>
          <p:nvPr/>
        </p:nvGrpSpPr>
        <p:grpSpPr>
          <a:xfrm>
            <a:off x="7749312" y="3272860"/>
            <a:ext cx="3514225" cy="2854118"/>
            <a:chOff x="6733262" y="3052184"/>
            <a:chExt cx="3514225" cy="285411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0D061A57-E5AF-4AB2-9A5C-AB689C39D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415"/>
            <a:stretch/>
          </p:blipFill>
          <p:spPr>
            <a:xfrm>
              <a:off x="6940278" y="3052184"/>
              <a:ext cx="3100192" cy="25387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0C9C64-D185-48F8-879C-D66E12289000}"/>
                </a:ext>
              </a:extLst>
            </p:cNvPr>
            <p:cNvSpPr txBox="1"/>
            <p:nvPr/>
          </p:nvSpPr>
          <p:spPr>
            <a:xfrm>
              <a:off x="6733262" y="5567748"/>
              <a:ext cx="3514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Participation factor analysis</a:t>
              </a:r>
            </a:p>
          </p:txBody>
        </p:sp>
      </p:grpSp>
      <p:pic>
        <p:nvPicPr>
          <p:cNvPr id="21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0097CA2A-44CC-4B0F-B850-C3A1CC9C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8AB71CB-B234-43C4-9B41-5923166E29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C80F0-50E3-4217-874F-BE76AE3A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FA84F1-91A7-40C6-A2D5-55321B62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39" y="463682"/>
            <a:ext cx="10515600" cy="577314"/>
          </a:xfrm>
        </p:spPr>
        <p:txBody>
          <a:bodyPr/>
          <a:lstStyle/>
          <a:p>
            <a:r>
              <a:rPr lang="en-US" dirty="0"/>
              <a:t>SMALL-SIGNAL ANALYSIS TOOL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2C59975-501C-4876-9B92-F7734F248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7" y="1264365"/>
            <a:ext cx="10737780" cy="1870558"/>
          </a:xfrm>
        </p:spPr>
        <p:txBody>
          <a:bodyPr>
            <a:normAutofit/>
          </a:bodyPr>
          <a:lstStyle/>
          <a:p>
            <a:r>
              <a:rPr lang="en-US" sz="2000" dirty="0"/>
              <a:t>The small-signal analysis tool integrated in the DT is based on a </a:t>
            </a:r>
            <a:r>
              <a:rPr lang="en-US" sz="2000" b="1" dirty="0"/>
              <a:t>modular approach </a:t>
            </a:r>
            <a:r>
              <a:rPr lang="en-US" sz="2000" dirty="0"/>
              <a:t>which facilitates the modelling of </a:t>
            </a:r>
            <a:r>
              <a:rPr lang="en-US" sz="2000" b="1" dirty="0"/>
              <a:t>large-scale power systems</a:t>
            </a:r>
            <a:r>
              <a:rPr lang="en-US" sz="2000" dirty="0"/>
              <a:t>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54BAC83-63D9-4184-B35C-4C40BE11D284}"/>
              </a:ext>
            </a:extLst>
          </p:cNvPr>
          <p:cNvGrpSpPr/>
          <p:nvPr/>
        </p:nvGrpSpPr>
        <p:grpSpPr>
          <a:xfrm>
            <a:off x="6047701" y="4747617"/>
            <a:ext cx="2505676" cy="1686245"/>
            <a:chOff x="5944548" y="4288211"/>
            <a:chExt cx="2505676" cy="1686245"/>
          </a:xfrm>
        </p:grpSpPr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A7CAEB10-719E-41E7-9179-F26B787391CE}"/>
                </a:ext>
              </a:extLst>
            </p:cNvPr>
            <p:cNvSpPr txBox="1">
              <a:spLocks/>
            </p:cNvSpPr>
            <p:nvPr/>
          </p:nvSpPr>
          <p:spPr>
            <a:xfrm>
              <a:off x="6112719" y="4373509"/>
              <a:ext cx="2337505" cy="16009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bg2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bg2">
                    <a:lumMod val="50000"/>
                  </a:schemeClr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177 lines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9 transformers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91 loads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28 generator units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sz="1400" dirty="0"/>
            </a:p>
            <a:p>
              <a:pPr lvl="1">
                <a:lnSpc>
                  <a:spcPct val="150000"/>
                </a:lnSpc>
              </a:pPr>
              <a:endParaRPr lang="en-US" sz="1400" dirty="0"/>
            </a:p>
            <a:p>
              <a:pPr lvl="1">
                <a:lnSpc>
                  <a:spcPct val="150000"/>
                </a:lnSpc>
              </a:pPr>
              <a:endParaRPr lang="en-US" sz="1400" dirty="0"/>
            </a:p>
            <a:p>
              <a:pPr marL="914400" lvl="2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sz="1400" dirty="0">
                <a:sym typeface="Wingdings 3" panose="05040102010807070707" pitchFamily="18" charset="2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AF3AD1-AFCA-4B48-81FE-5DAC74A33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800" y="4735017"/>
              <a:ext cx="566292" cy="288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B7C8F94-D6F2-417F-8799-58A3D1334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89029" y="4348706"/>
              <a:ext cx="815386" cy="324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24DAC90-5185-4945-9B8E-CE3A5D7B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899" y="5061072"/>
              <a:ext cx="345866" cy="3240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B23A37-4ACB-4EF2-996F-674DC362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351" y="5379640"/>
              <a:ext cx="345893" cy="324000"/>
            </a:xfrm>
            <a:prstGeom prst="rect">
              <a:avLst/>
            </a:prstGeom>
          </p:spPr>
        </p:pic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694C60C-24B9-4C8E-8D12-CAA05401C368}"/>
                </a:ext>
              </a:extLst>
            </p:cNvPr>
            <p:cNvSpPr/>
            <p:nvPr/>
          </p:nvSpPr>
          <p:spPr>
            <a:xfrm>
              <a:off x="5944548" y="4288211"/>
              <a:ext cx="177491" cy="1439417"/>
            </a:xfrm>
            <a:prstGeom prst="leftBrac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789F613-9495-4EB3-B2FF-FBB91DD1214C}"/>
              </a:ext>
            </a:extLst>
          </p:cNvPr>
          <p:cNvSpPr/>
          <p:nvPr/>
        </p:nvSpPr>
        <p:spPr>
          <a:xfrm>
            <a:off x="8557757" y="2935294"/>
            <a:ext cx="1505811" cy="3992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C344AF-92BC-4E5B-B241-FC49DFB0F387}"/>
              </a:ext>
            </a:extLst>
          </p:cNvPr>
          <p:cNvGrpSpPr/>
          <p:nvPr/>
        </p:nvGrpSpPr>
        <p:grpSpPr>
          <a:xfrm>
            <a:off x="6047701" y="2341512"/>
            <a:ext cx="2275001" cy="1640142"/>
            <a:chOff x="5948148" y="2223346"/>
            <a:chExt cx="2275001" cy="1640142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4217BD45-31E3-47DB-9D6E-3653922BD30F}"/>
                </a:ext>
              </a:extLst>
            </p:cNvPr>
            <p:cNvSpPr/>
            <p:nvPr/>
          </p:nvSpPr>
          <p:spPr>
            <a:xfrm>
              <a:off x="5948148" y="2223346"/>
              <a:ext cx="169724" cy="1627524"/>
            </a:xfrm>
            <a:prstGeom prst="leftBrac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8686141-5ADD-44C7-B1E4-4F49977C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9417" y="2223346"/>
              <a:ext cx="2053732" cy="1378532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84E95C-A9A4-4EF0-8116-09E49AE99B30}"/>
                </a:ext>
              </a:extLst>
            </p:cNvPr>
            <p:cNvSpPr/>
            <p:nvPr/>
          </p:nvSpPr>
          <p:spPr>
            <a:xfrm>
              <a:off x="6096000" y="3601878"/>
              <a:ext cx="67749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1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etc.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F8792F-0007-4B3B-93D9-9A2281E3251E}"/>
              </a:ext>
            </a:extLst>
          </p:cNvPr>
          <p:cNvGrpSpPr/>
          <p:nvPr/>
        </p:nvGrpSpPr>
        <p:grpSpPr>
          <a:xfrm>
            <a:off x="256258" y="2606532"/>
            <a:ext cx="3599812" cy="3207302"/>
            <a:chOff x="-523548" y="2431696"/>
            <a:chExt cx="3599812" cy="3207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A42EC2-4BA7-4257-A65D-28ECC07D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4059" y="2431696"/>
              <a:ext cx="3260323" cy="320730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40937A-10AE-4B2F-93E4-C402CEAF619B}"/>
                </a:ext>
              </a:extLst>
            </p:cNvPr>
            <p:cNvSpPr txBox="1"/>
            <p:nvPr/>
          </p:nvSpPr>
          <p:spPr>
            <a:xfrm>
              <a:off x="-523548" y="4908160"/>
              <a:ext cx="23441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IEEE 118-bus system</a:t>
              </a:r>
            </a:p>
          </p:txBody>
        </p:sp>
      </p:grpSp>
      <p:sp>
        <p:nvSpPr>
          <p:cNvPr id="62" name="Equals 61">
            <a:extLst>
              <a:ext uri="{FF2B5EF4-FFF2-40B4-BE49-F238E27FC236}">
                <a16:creationId xmlns:a16="http://schemas.microsoft.com/office/drawing/2014/main" id="{02425027-3F8A-4306-A9B0-327B5609BC2F}"/>
              </a:ext>
            </a:extLst>
          </p:cNvPr>
          <p:cNvSpPr/>
          <p:nvPr/>
        </p:nvSpPr>
        <p:spPr>
          <a:xfrm>
            <a:off x="3696004" y="4172926"/>
            <a:ext cx="311446" cy="323165"/>
          </a:xfrm>
          <a:prstGeom prst="mathEqual">
            <a:avLst>
              <a:gd name="adj1" fmla="val 23520"/>
              <a:gd name="adj2" fmla="val 2713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AC05B3-49B9-48C5-AF2D-C2F9E9AFAD65}"/>
              </a:ext>
            </a:extLst>
          </p:cNvPr>
          <p:cNvGrpSpPr/>
          <p:nvPr/>
        </p:nvGrpSpPr>
        <p:grpSpPr>
          <a:xfrm>
            <a:off x="3941007" y="3437629"/>
            <a:ext cx="1796186" cy="360421"/>
            <a:chOff x="4189065" y="3588631"/>
            <a:chExt cx="1796186" cy="360421"/>
          </a:xfrm>
        </p:grpSpPr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89DD54F2-03E7-4F89-97C7-919909EB98BB}"/>
                </a:ext>
              </a:extLst>
            </p:cNvPr>
            <p:cNvSpPr/>
            <p:nvPr/>
          </p:nvSpPr>
          <p:spPr>
            <a:xfrm rot="20323281" flipV="1">
              <a:off x="4396037" y="3817686"/>
              <a:ext cx="1589214" cy="1313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3FE178-11DE-471E-9A3C-B3866BD1E241}"/>
                </a:ext>
              </a:extLst>
            </p:cNvPr>
            <p:cNvSpPr txBox="1"/>
            <p:nvPr/>
          </p:nvSpPr>
          <p:spPr>
            <a:xfrm rot="20309987">
              <a:off x="4189065" y="3588631"/>
              <a:ext cx="179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Traditional approach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B11C69-D8A7-4F04-8E4A-C0D7E1CCFEBE}"/>
              </a:ext>
            </a:extLst>
          </p:cNvPr>
          <p:cNvGrpSpPr/>
          <p:nvPr/>
        </p:nvGrpSpPr>
        <p:grpSpPr>
          <a:xfrm>
            <a:off x="3921517" y="4797511"/>
            <a:ext cx="1792248" cy="352327"/>
            <a:chOff x="4169575" y="4948513"/>
            <a:chExt cx="1792248" cy="352327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491AF7E2-1BC3-42B6-9433-806D111297AC}"/>
                </a:ext>
              </a:extLst>
            </p:cNvPr>
            <p:cNvSpPr/>
            <p:nvPr/>
          </p:nvSpPr>
          <p:spPr>
            <a:xfrm rot="1276719">
              <a:off x="4363369" y="4948513"/>
              <a:ext cx="1589214" cy="13136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1B75BC-2C05-4DA3-8D58-964728688D45}"/>
                </a:ext>
              </a:extLst>
            </p:cNvPr>
            <p:cNvSpPr txBox="1"/>
            <p:nvPr/>
          </p:nvSpPr>
          <p:spPr>
            <a:xfrm rot="1290013" flipH="1">
              <a:off x="4169575" y="4993063"/>
              <a:ext cx="179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Modular approach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D7F7F8C-0D20-415B-9E2E-C997E5A99E0A}"/>
              </a:ext>
            </a:extLst>
          </p:cNvPr>
          <p:cNvSpPr txBox="1"/>
          <p:nvPr/>
        </p:nvSpPr>
        <p:spPr>
          <a:xfrm>
            <a:off x="8468773" y="2751238"/>
            <a:ext cx="1534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Linearization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7002869-DDDA-4C42-8B62-9450676B9941}"/>
              </a:ext>
            </a:extLst>
          </p:cNvPr>
          <p:cNvGrpSpPr>
            <a:grpSpLocks noChangeAspect="1"/>
          </p:cNvGrpSpPr>
          <p:nvPr/>
        </p:nvGrpSpPr>
        <p:grpSpPr>
          <a:xfrm>
            <a:off x="8586637" y="4153540"/>
            <a:ext cx="1224145" cy="1224145"/>
            <a:chOff x="6110518" y="4002058"/>
            <a:chExt cx="1770463" cy="1770463"/>
          </a:xfrm>
        </p:grpSpPr>
        <p:pic>
          <p:nvPicPr>
            <p:cNvPr id="74" name="Graphic 73" descr="Folder">
              <a:extLst>
                <a:ext uri="{FF2B5EF4-FFF2-40B4-BE49-F238E27FC236}">
                  <a16:creationId xmlns:a16="http://schemas.microsoft.com/office/drawing/2014/main" id="{C737DF42-B197-4DE3-8BE4-16F38432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10518" y="4002058"/>
              <a:ext cx="1770463" cy="177046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20AF221-CDB6-49DD-AE75-E6972239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706" y="4870500"/>
              <a:ext cx="622774" cy="180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53BF0EE-7841-4ADA-8F4C-32C6BCC8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859" y="5121555"/>
              <a:ext cx="622774" cy="180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ED64BAB-C11E-42F7-A79C-92CC463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706" y="4616666"/>
              <a:ext cx="622773" cy="18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D031E42-FE19-4C53-B634-1810A852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309" y="4875012"/>
              <a:ext cx="622774" cy="180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DF50F5A-B8A5-4D69-A147-B85E15CB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662" y="4635238"/>
              <a:ext cx="622774" cy="180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59E8C02-5E2C-4F17-AB31-85F33158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933" y="5158099"/>
              <a:ext cx="622774" cy="180000"/>
            </a:xfrm>
            <a:prstGeom prst="rect">
              <a:avLst/>
            </a:prstGeom>
          </p:spPr>
        </p:pic>
      </p:grp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C437B170-9179-4076-83DD-AFCBC2A62A38}"/>
              </a:ext>
            </a:extLst>
          </p:cNvPr>
          <p:cNvSpPr/>
          <p:nvPr/>
        </p:nvSpPr>
        <p:spPr>
          <a:xfrm>
            <a:off x="8557757" y="5656384"/>
            <a:ext cx="1224145" cy="133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F3C47C-3E59-4C4C-A49F-822C915FB28D}"/>
              </a:ext>
            </a:extLst>
          </p:cNvPr>
          <p:cNvSpPr txBox="1"/>
          <p:nvPr/>
        </p:nvSpPr>
        <p:spPr>
          <a:xfrm>
            <a:off x="8431355" y="5158945"/>
            <a:ext cx="153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models library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ABF1F8BA-B2E9-465B-80ED-29FF75D466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9002" y="2173973"/>
            <a:ext cx="619317" cy="58082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2293B49-A18F-40AF-844D-2A2DC43D15F7}"/>
              </a:ext>
            </a:extLst>
          </p:cNvPr>
          <p:cNvGrpSpPr/>
          <p:nvPr/>
        </p:nvGrpSpPr>
        <p:grpSpPr>
          <a:xfrm>
            <a:off x="10134704" y="5167313"/>
            <a:ext cx="1847842" cy="669376"/>
            <a:chOff x="10013532" y="3410950"/>
            <a:chExt cx="1847842" cy="66937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0E6BDF6-5E90-4C62-8AEE-2B80B406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5289" y="3410950"/>
              <a:ext cx="1224328" cy="353867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C76A373-A9D3-4DAC-A9C7-7CC9D871503B}"/>
                </a:ext>
              </a:extLst>
            </p:cNvPr>
            <p:cNvSpPr txBox="1"/>
            <p:nvPr/>
          </p:nvSpPr>
          <p:spPr>
            <a:xfrm>
              <a:off x="10013532" y="3772549"/>
              <a:ext cx="1847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State-Space Model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381D1E-2DD1-47C2-BF41-03C861AD6826}"/>
              </a:ext>
            </a:extLst>
          </p:cNvPr>
          <p:cNvGrpSpPr/>
          <p:nvPr/>
        </p:nvGrpSpPr>
        <p:grpSpPr>
          <a:xfrm>
            <a:off x="10134704" y="2793596"/>
            <a:ext cx="1847842" cy="669376"/>
            <a:chOff x="10013532" y="3410950"/>
            <a:chExt cx="1847842" cy="669376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65C2F0D-05A8-43DD-BFB2-3ACF9660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5289" y="3410950"/>
              <a:ext cx="1224328" cy="353867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946E1B0-0353-4D41-8113-9BD525DCA691}"/>
                </a:ext>
              </a:extLst>
            </p:cNvPr>
            <p:cNvSpPr txBox="1"/>
            <p:nvPr/>
          </p:nvSpPr>
          <p:spPr>
            <a:xfrm>
              <a:off x="10013532" y="3772549"/>
              <a:ext cx="1847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State-Space Model</a:t>
              </a:r>
            </a:p>
          </p:txBody>
        </p:sp>
      </p:grpSp>
      <p:pic>
        <p:nvPicPr>
          <p:cNvPr id="4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74CD5B80-EBDA-45EA-8EB5-5F6F8EF9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FD39A5C-BED5-422D-A1F9-0651FAEF673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2" grpId="0" animBg="1"/>
      <p:bldP spid="71" grpId="0"/>
      <p:bldP spid="81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2B36500-D20B-4B67-82DC-A5E697E3C771}"/>
              </a:ext>
            </a:extLst>
          </p:cNvPr>
          <p:cNvSpPr/>
          <p:nvPr/>
        </p:nvSpPr>
        <p:spPr>
          <a:xfrm>
            <a:off x="2481165" y="2811291"/>
            <a:ext cx="9494936" cy="32964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C80F0-50E3-4217-874F-BE76AE3A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FF88-3403-497E-B416-9966E831953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FA84F1-91A7-40C6-A2D5-55321B62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39" y="463682"/>
            <a:ext cx="10515600" cy="577314"/>
          </a:xfrm>
        </p:spPr>
        <p:txBody>
          <a:bodyPr/>
          <a:lstStyle/>
          <a:p>
            <a:r>
              <a:rPr lang="en-US" dirty="0"/>
              <a:t>SMALL-SIGNAL ANALYSIS TOOL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F192640-0AD1-4438-BDF3-557BBA9B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39" y="1776070"/>
            <a:ext cx="6956759" cy="137853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tool is implemented in </a:t>
            </a:r>
            <a:r>
              <a:rPr lang="en-US" sz="2000" b="1" dirty="0"/>
              <a:t>Python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Libraries: </a:t>
            </a:r>
            <a:r>
              <a:rPr lang="en-US" sz="2000" dirty="0"/>
              <a:t>GridCal, Python Control Systems Library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AE25783-04CA-4CBF-BBB7-8BEC505FAEE9}"/>
              </a:ext>
            </a:extLst>
          </p:cNvPr>
          <p:cNvSpPr txBox="1">
            <a:spLocks/>
          </p:cNvSpPr>
          <p:nvPr/>
        </p:nvSpPr>
        <p:spPr>
          <a:xfrm>
            <a:off x="752140" y="1234231"/>
            <a:ext cx="6763813" cy="56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lang="en-US" dirty="0"/>
              <a:t>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C2504-B0A8-42E1-8A8D-9067E969E7D1}"/>
              </a:ext>
            </a:extLst>
          </p:cNvPr>
          <p:cNvSpPr/>
          <p:nvPr/>
        </p:nvSpPr>
        <p:spPr>
          <a:xfrm>
            <a:off x="361623" y="5799915"/>
            <a:ext cx="166197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Data input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765D6A-005C-4D5B-BC30-8AD50C99C161}"/>
              </a:ext>
            </a:extLst>
          </p:cNvPr>
          <p:cNvSpPr/>
          <p:nvPr/>
        </p:nvSpPr>
        <p:spPr>
          <a:xfrm>
            <a:off x="369604" y="2983465"/>
            <a:ext cx="1653988" cy="2693435"/>
          </a:xfrm>
          <a:prstGeom prst="rect">
            <a:avLst/>
          </a:prstGeom>
          <a:solidFill>
            <a:srgbClr val="ECF5E7"/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CDA8B-3D0F-4C9E-A39F-6375338D62D5}"/>
              </a:ext>
            </a:extLst>
          </p:cNvPr>
          <p:cNvGrpSpPr/>
          <p:nvPr/>
        </p:nvGrpSpPr>
        <p:grpSpPr>
          <a:xfrm>
            <a:off x="6456595" y="2988401"/>
            <a:ext cx="1150944" cy="1001513"/>
            <a:chOff x="6456595" y="2988401"/>
            <a:chExt cx="1150944" cy="100151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9892AF-6A2E-4693-8EDB-A771F6FE1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076" y="3493499"/>
              <a:ext cx="552463" cy="15967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A496AA4-E270-4C54-BE7A-BBEAA20C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17" y="3493499"/>
              <a:ext cx="552462" cy="15967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55B878E-050C-43B7-B4EB-7853121E6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595" y="2988401"/>
              <a:ext cx="552463" cy="15967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43F08C-3EDE-47D4-910E-759FB9D8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012" y="2988401"/>
              <a:ext cx="552463" cy="15967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9E9D7A6-544C-4EE8-813B-B1A5B627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669" y="3156767"/>
              <a:ext cx="552463" cy="159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679DB8B-E5C4-469F-AE2B-98A54A703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791" y="3325133"/>
              <a:ext cx="552463" cy="15967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0859035-7CF8-4649-AD2B-7BA585AF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2143" y="3156767"/>
              <a:ext cx="552463" cy="15967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4D321C4-EAB0-4998-A449-86F3EB913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706" y="3325133"/>
              <a:ext cx="552463" cy="15967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607785-AFE4-45A3-942B-A688139A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17" y="3661865"/>
              <a:ext cx="552462" cy="15967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A065718-B9A8-43C0-99CE-0EE4E041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165" y="3830236"/>
              <a:ext cx="552462" cy="15967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C99805F-F6AD-4B3D-B099-2FB5D666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86" y="3661865"/>
              <a:ext cx="552462" cy="15967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2D1AC44-FAD1-4D67-A4B5-4487EC322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962" y="3830231"/>
              <a:ext cx="552462" cy="159678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CC00032-6695-4E21-B711-CB0B146E13D5}"/>
              </a:ext>
            </a:extLst>
          </p:cNvPr>
          <p:cNvSpPr txBox="1"/>
          <p:nvPr/>
        </p:nvSpPr>
        <p:spPr>
          <a:xfrm>
            <a:off x="542166" y="3867049"/>
            <a:ext cx="126222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.raw (PSS/E)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8277-6AA5-490F-ABA2-82B9C912C1C0}"/>
              </a:ext>
            </a:extLst>
          </p:cNvPr>
          <p:cNvGrpSpPr/>
          <p:nvPr/>
        </p:nvGrpSpPr>
        <p:grpSpPr>
          <a:xfrm>
            <a:off x="648750" y="3139696"/>
            <a:ext cx="1049056" cy="660022"/>
            <a:chOff x="798363" y="3076196"/>
            <a:chExt cx="1049056" cy="66002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9043FA-C1DB-461A-9DA1-798603FD6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802691" y="3076196"/>
              <a:ext cx="1040400" cy="66002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30881F-7E9D-4A24-BE27-F8483A8E4CEB}"/>
                </a:ext>
              </a:extLst>
            </p:cNvPr>
            <p:cNvSpPr txBox="1"/>
            <p:nvPr/>
          </p:nvSpPr>
          <p:spPr>
            <a:xfrm>
              <a:off x="798363" y="3144597"/>
              <a:ext cx="1049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Grid topology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CA29236-52CE-4B20-BD72-B4121F69DEFD}"/>
              </a:ext>
            </a:extLst>
          </p:cNvPr>
          <p:cNvSpPr txBox="1"/>
          <p:nvPr/>
        </p:nvSpPr>
        <p:spPr>
          <a:xfrm>
            <a:off x="827177" y="5246043"/>
            <a:ext cx="6912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6B0D5D-AD7E-44CB-97BB-4536D7FFA751}"/>
              </a:ext>
            </a:extLst>
          </p:cNvPr>
          <p:cNvSpPr txBox="1"/>
          <p:nvPr/>
        </p:nvSpPr>
        <p:spPr>
          <a:xfrm>
            <a:off x="3004957" y="3720143"/>
            <a:ext cx="690897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Excel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DDECFB9-801C-4856-B130-791613EB5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62"/>
          <a:stretch/>
        </p:blipFill>
        <p:spPr>
          <a:xfrm>
            <a:off x="2972405" y="3176326"/>
            <a:ext cx="756000" cy="47960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86CA43C-8AD5-4E8F-B880-4C5371DCA667}"/>
              </a:ext>
            </a:extLst>
          </p:cNvPr>
          <p:cNvSpPr txBox="1"/>
          <p:nvPr/>
        </p:nvSpPr>
        <p:spPr>
          <a:xfrm>
            <a:off x="2774405" y="4076660"/>
            <a:ext cx="115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System data main file 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C4DCA6E1-3BAD-4CDA-83D9-C80B14398921}"/>
              </a:ext>
            </a:extLst>
          </p:cNvPr>
          <p:cNvSpPr/>
          <p:nvPr/>
        </p:nvSpPr>
        <p:spPr>
          <a:xfrm>
            <a:off x="1839125" y="4223954"/>
            <a:ext cx="738226" cy="37592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9" name="Graphic 68" descr="Gears">
            <a:extLst>
              <a:ext uri="{FF2B5EF4-FFF2-40B4-BE49-F238E27FC236}">
                <a16:creationId xmlns:a16="http://schemas.microsoft.com/office/drawing/2014/main" id="{FC4F2FA1-9BC0-4B43-A0CA-E5CD7C5BE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2743" y="2962923"/>
            <a:ext cx="756000" cy="756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C59BF2A-CDD7-4766-9FC6-0BE1C88E76EB}"/>
              </a:ext>
            </a:extLst>
          </p:cNvPr>
          <p:cNvSpPr txBox="1"/>
          <p:nvPr/>
        </p:nvSpPr>
        <p:spPr>
          <a:xfrm>
            <a:off x="4333848" y="3729225"/>
            <a:ext cx="893790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GridCal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61E0E5-BFA7-4FD4-B432-11735B78219B}"/>
              </a:ext>
            </a:extLst>
          </p:cNvPr>
          <p:cNvSpPr txBox="1"/>
          <p:nvPr/>
        </p:nvSpPr>
        <p:spPr>
          <a:xfrm>
            <a:off x="4240743" y="4076660"/>
            <a:ext cx="1080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Power-flow calculation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46161B34-8774-4C62-B6B4-1A59D0022B26}"/>
              </a:ext>
            </a:extLst>
          </p:cNvPr>
          <p:cNvSpPr/>
          <p:nvPr/>
        </p:nvSpPr>
        <p:spPr>
          <a:xfrm>
            <a:off x="3943290" y="3416126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5E74B3-5254-45FC-AC4F-786D6260DE6C}"/>
              </a:ext>
            </a:extLst>
          </p:cNvPr>
          <p:cNvSpPr txBox="1"/>
          <p:nvPr/>
        </p:nvSpPr>
        <p:spPr>
          <a:xfrm>
            <a:off x="5143338" y="3628973"/>
            <a:ext cx="128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Operating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point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596CDDD-9BE8-434D-A3C0-A4C05B9E301D}"/>
              </a:ext>
            </a:extLst>
          </p:cNvPr>
          <p:cNvSpPr/>
          <p:nvPr/>
        </p:nvSpPr>
        <p:spPr>
          <a:xfrm>
            <a:off x="5371250" y="3412973"/>
            <a:ext cx="82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D4C80D-638B-445B-BF23-EE594BD58CA1}"/>
              </a:ext>
            </a:extLst>
          </p:cNvPr>
          <p:cNvSpPr txBox="1"/>
          <p:nvPr/>
        </p:nvSpPr>
        <p:spPr>
          <a:xfrm>
            <a:off x="6204067" y="4076660"/>
            <a:ext cx="165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generation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268C13-383E-457C-85A2-8B845BC7AE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74" y="2919965"/>
            <a:ext cx="1459698" cy="10920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A3EA20-9247-4ADC-8FF8-48B755B5B9DA}"/>
              </a:ext>
            </a:extLst>
          </p:cNvPr>
          <p:cNvSpPr txBox="1"/>
          <p:nvPr/>
        </p:nvSpPr>
        <p:spPr>
          <a:xfrm>
            <a:off x="8148223" y="4076660"/>
            <a:ext cx="169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blocks interconnection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8522F68-3273-4250-A98B-E289A2671B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267" y="3287263"/>
            <a:ext cx="1621423" cy="4686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BEFB5A3-BB4F-4FC9-B1A3-80C0B134017D}"/>
              </a:ext>
            </a:extLst>
          </p:cNvPr>
          <p:cNvSpPr txBox="1"/>
          <p:nvPr/>
        </p:nvSpPr>
        <p:spPr>
          <a:xfrm>
            <a:off x="10497058" y="3874031"/>
            <a:ext cx="1116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State-Space model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347152A-FFCB-4DE2-A438-98F0310E62F4}"/>
              </a:ext>
            </a:extLst>
          </p:cNvPr>
          <p:cNvSpPr/>
          <p:nvPr/>
        </p:nvSpPr>
        <p:spPr>
          <a:xfrm>
            <a:off x="7817590" y="3410701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70E91EDE-FA18-487A-A839-56C08C45EF55}"/>
              </a:ext>
            </a:extLst>
          </p:cNvPr>
          <p:cNvSpPr/>
          <p:nvPr/>
        </p:nvSpPr>
        <p:spPr>
          <a:xfrm>
            <a:off x="9819179" y="3404485"/>
            <a:ext cx="288000" cy="216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30BCC8DE-CD2B-465F-A0D4-F91525CE121C}"/>
              </a:ext>
            </a:extLst>
          </p:cNvPr>
          <p:cNvSpPr/>
          <p:nvPr/>
        </p:nvSpPr>
        <p:spPr>
          <a:xfrm rot="5400000">
            <a:off x="10918289" y="4482151"/>
            <a:ext cx="297806" cy="23734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B0B1FB-C2C1-4B24-B76B-2032A92C398E}"/>
              </a:ext>
            </a:extLst>
          </p:cNvPr>
          <p:cNvSpPr txBox="1"/>
          <p:nvPr/>
        </p:nvSpPr>
        <p:spPr>
          <a:xfrm>
            <a:off x="9061267" y="5172129"/>
            <a:ext cx="1188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Small-signal analysis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115D82-5D5C-46D1-9395-7C1F1454087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/>
          <a:stretch/>
        </p:blipFill>
        <p:spPr bwMode="auto">
          <a:xfrm>
            <a:off x="10392329" y="4820809"/>
            <a:ext cx="1349729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2FDAD11-6D31-43F5-A2F5-3C6B789A976F}"/>
              </a:ext>
            </a:extLst>
          </p:cNvPr>
          <p:cNvSpPr txBox="1"/>
          <p:nvPr/>
        </p:nvSpPr>
        <p:spPr>
          <a:xfrm>
            <a:off x="7185263" y="5172129"/>
            <a:ext cx="1789723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Python Control Systems Library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0F6B6D-2102-474E-ADC9-E5080BFD5BD5}"/>
              </a:ext>
            </a:extLst>
          </p:cNvPr>
          <p:cNvSpPr txBox="1"/>
          <p:nvPr/>
        </p:nvSpPr>
        <p:spPr>
          <a:xfrm>
            <a:off x="2742321" y="5416961"/>
            <a:ext cx="137072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Small-signal analysis tool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B8831-17A5-4779-87A8-DC6641834A3B}"/>
              </a:ext>
            </a:extLst>
          </p:cNvPr>
          <p:cNvGrpSpPr/>
          <p:nvPr/>
        </p:nvGrpSpPr>
        <p:grpSpPr>
          <a:xfrm>
            <a:off x="565073" y="4516576"/>
            <a:ext cx="1216410" cy="660718"/>
            <a:chOff x="533575" y="4453076"/>
            <a:chExt cx="1216410" cy="660718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A3CCA6A-882A-4BD0-B632-E964D9672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15562"/>
            <a:stretch/>
          </p:blipFill>
          <p:spPr>
            <a:xfrm>
              <a:off x="621032" y="4453076"/>
              <a:ext cx="1041497" cy="660718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BFE7DB-A4D0-4EAC-9EC9-6DCAB2B9F414}"/>
                </a:ext>
              </a:extLst>
            </p:cNvPr>
            <p:cNvSpPr txBox="1"/>
            <p:nvPr/>
          </p:nvSpPr>
          <p:spPr>
            <a:xfrm>
              <a:off x="533575" y="4521825"/>
              <a:ext cx="1216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Control parameters</a:t>
              </a:r>
            </a:p>
          </p:txBody>
        </p:sp>
      </p:grpSp>
      <p:sp>
        <p:nvSpPr>
          <p:cNvPr id="98" name="Arrow: Up-Down 97">
            <a:extLst>
              <a:ext uri="{FF2B5EF4-FFF2-40B4-BE49-F238E27FC236}">
                <a16:creationId xmlns:a16="http://schemas.microsoft.com/office/drawing/2014/main" id="{432BBBE2-470B-4F83-89CF-A015E55FB0EF}"/>
              </a:ext>
            </a:extLst>
          </p:cNvPr>
          <p:cNvSpPr/>
          <p:nvPr/>
        </p:nvSpPr>
        <p:spPr>
          <a:xfrm>
            <a:off x="10921927" y="2396978"/>
            <a:ext cx="266262" cy="747619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7723F7B-20A3-46CA-BA20-E7F459A71E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8" b="55961"/>
          <a:stretch/>
        </p:blipFill>
        <p:spPr>
          <a:xfrm>
            <a:off x="9990001" y="1198978"/>
            <a:ext cx="1745206" cy="112908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D91F282-318D-425B-BBE3-84BA789B2EEC}"/>
              </a:ext>
            </a:extLst>
          </p:cNvPr>
          <p:cNvSpPr txBox="1"/>
          <p:nvPr/>
        </p:nvSpPr>
        <p:spPr>
          <a:xfrm>
            <a:off x="8766010" y="1405185"/>
            <a:ext cx="1188000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Validation against non-linear EMT simulation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AC7BB5-01CB-4917-A994-992AB0A05342}"/>
              </a:ext>
            </a:extLst>
          </p:cNvPr>
          <p:cNvSpPr txBox="1"/>
          <p:nvPr/>
        </p:nvSpPr>
        <p:spPr>
          <a:xfrm>
            <a:off x="8772389" y="1014250"/>
            <a:ext cx="118162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Hypersim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2" descr="PROJECTES — CITCEA-UPC — UPC. Universitat Politècnica de Catalunya">
            <a:extLst>
              <a:ext uri="{FF2B5EF4-FFF2-40B4-BE49-F238E27FC236}">
                <a16:creationId xmlns:a16="http://schemas.microsoft.com/office/drawing/2014/main" id="{087203EF-1618-4DD6-B38E-6A636ED5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8" y="6318666"/>
            <a:ext cx="1692000" cy="3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5D7D670B-7868-4F37-ADDD-BFE210EB99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79" y="6270781"/>
            <a:ext cx="1656000" cy="4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97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Template_Corpo_2020">
  <a:themeElements>
    <a:clrScheme name="OPAL-RT">
      <a:dk1>
        <a:srgbClr val="413E3E"/>
      </a:dk1>
      <a:lt1>
        <a:srgbClr val="FFFFFF"/>
      </a:lt1>
      <a:dk2>
        <a:srgbClr val="413E3E"/>
      </a:dk2>
      <a:lt2>
        <a:srgbClr val="9B9797"/>
      </a:lt2>
      <a:accent1>
        <a:srgbClr val="00639C"/>
      </a:accent1>
      <a:accent2>
        <a:srgbClr val="339FD0"/>
      </a:accent2>
      <a:accent3>
        <a:srgbClr val="29C3EC"/>
      </a:accent3>
      <a:accent4>
        <a:srgbClr val="6193BA"/>
      </a:accent4>
      <a:accent5>
        <a:srgbClr val="FF8200"/>
      </a:accent5>
      <a:accent6>
        <a:srgbClr val="70AD47"/>
      </a:accent6>
      <a:hlink>
        <a:srgbClr val="04478A"/>
      </a:hlink>
      <a:folHlink>
        <a:srgbClr val="7C0202"/>
      </a:folHlink>
    </a:clrScheme>
    <a:fontScheme name="OPEN SANS - OPAL-R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Corpo_2020" id="{E1F1DAF9-BBE8-42E5-9E22-F01C153888DF}" vid="{4D6DCCE3-0F06-49AD-B3ED-93B31BA7F8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pal_documentNumber xmlns="c246705f-7598-4b7f-97e6-79f30def3ad2" xsi:nil="true"/>
    <Illustration xmlns="b9f01542-2f8b-4084-95f0-c817f543c03c" xsi:nil="true"/>
    <nc6547d1c82c43df87e8900730ea9176 xmlns="ce22e558-7627-4554-96b3-d5c9577b6419">
      <Terms xmlns="http://schemas.microsoft.com/office/infopath/2007/PartnerControls"/>
    </nc6547d1c82c43df87e8900730ea9176>
    <TaxCatchAll xmlns="c246705f-7598-4b7f-97e6-79f30def3ad2" xsi:nil="true"/>
    <Publication xmlns="b9f01542-2f8b-4084-95f0-c817f543c03c" xsi:nil="true"/>
    <opal_sourceFileInfo xmlns="f910abe7-427a-464d-bde1-aace381d68e0" xsi:nil="true"/>
    <opal_versionDate xmlns="c246705f-7598-4b7f-97e6-79f30def3ad2" xsi:nil="true"/>
    <d4a2b4efcfb744d8b953e373169be29f xmlns="ce22e558-7627-4554-96b3-d5c9577b6419">
      <Terms xmlns="http://schemas.microsoft.com/office/infopath/2007/PartnerControls"/>
    </d4a2b4efcfb744d8b953e373169be29f>
    <h57e3a4460d34bc3b17b237276995345 xmlns="ce22e558-7627-4554-96b3-d5c9577b6419">
      <Terms xmlns="http://schemas.microsoft.com/office/infopath/2007/PartnerControls"/>
    </h57e3a4460d34bc3b17b237276995345>
    <opal_approval_status xmlns="ce22e558-7627-4554-96b3-d5c9577b6419" xsi:nil="true"/>
    <opal_PRIWEB xmlns="ce22e558-7627-4554-96b3-d5c9577b6419">5</opal_PRIWEB>
    <ddb9d78b1c4d4c419e5c5c15aa894d41 xmlns="ce22e558-7627-4554-96b3-d5c9577b6419">
      <Terms xmlns="http://schemas.microsoft.com/office/infopath/2007/PartnerControls"/>
    </ddb9d78b1c4d4c419e5c5c15aa894d41>
    <opal_PRI xmlns="c246705f-7598-4b7f-97e6-79f30def3ad2">0</opal_PRI>
    <opal_author xmlns="c246705f-7598-4b7f-97e6-79f30def3ad2" xsi:nil="true"/>
    <opal_confid xmlns="ce22e558-7627-4554-96b3-d5c9577b6419" xsi:nil="true"/>
    <previousApprovalProcessStatus xmlns="b9f01542-2f8b-4084-95f0-c817f543c03c" xsi:nil="true"/>
    <opal_description xmlns="c246705f-7598-4b7f-97e6-79f30def3ad2" xsi:nil="true"/>
    <afb215759fbf4ca7a19a211efba54158 xmlns="ce22e558-7627-4554-96b3-d5c9577b6419">
      <Terms xmlns="http://schemas.microsoft.com/office/infopath/2007/PartnerControls"/>
    </afb215759fbf4ca7a19a211efba54158>
    <lcf76f155ced4ddcb4097134ff3c332f xmlns="b9f01542-2f8b-4084-95f0-c817f543c03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331DD6DBA28349A2A84272828217D0" ma:contentTypeVersion="42" ma:contentTypeDescription="Create a new document." ma:contentTypeScope="" ma:versionID="92647f64a477465a2b2adaf0f4d2879d">
  <xsd:schema xmlns:xsd="http://www.w3.org/2001/XMLSchema" xmlns:xs="http://www.w3.org/2001/XMLSchema" xmlns:p="http://schemas.microsoft.com/office/2006/metadata/properties" xmlns:ns2="c246705f-7598-4b7f-97e6-79f30def3ad2" xmlns:ns3="b9f01542-2f8b-4084-95f0-c817f543c03c" xmlns:ns4="ce22e558-7627-4554-96b3-d5c9577b6419" xmlns:ns5="f910abe7-427a-464d-bde1-aace381d68e0" targetNamespace="http://schemas.microsoft.com/office/2006/metadata/properties" ma:root="true" ma:fieldsID="51129217c060ccd50e7c4dfdd75e4547" ns2:_="" ns3:_="" ns4:_="" ns5:_="">
    <xsd:import namespace="c246705f-7598-4b7f-97e6-79f30def3ad2"/>
    <xsd:import namespace="b9f01542-2f8b-4084-95f0-c817f543c03c"/>
    <xsd:import namespace="ce22e558-7627-4554-96b3-d5c9577b6419"/>
    <xsd:import namespace="f910abe7-427a-464d-bde1-aace381d68e0"/>
    <xsd:element name="properties">
      <xsd:complexType>
        <xsd:sequence>
          <xsd:element name="documentManagement">
            <xsd:complexType>
              <xsd:all>
                <xsd:element ref="ns2:opal_description" minOccurs="0"/>
                <xsd:element ref="ns3:Illustration" minOccurs="0"/>
                <xsd:element ref="ns2:opal_versionDate" minOccurs="0"/>
                <xsd:element ref="ns2:opal_author" minOccurs="0"/>
                <xsd:element ref="ns2:opal_PRI" minOccurs="0"/>
                <xsd:element ref="ns4:opal_PRIWEB" minOccurs="0"/>
                <xsd:element ref="ns3:MediaServiceDateTaken" minOccurs="0"/>
                <xsd:element ref="ns3:MediaServiceOCR" minOccurs="0"/>
                <xsd:element ref="ns2:SharedWithUsers" minOccurs="0"/>
                <xsd:element ref="ns2:SharedWithDetail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ddb9d78b1c4d4c419e5c5c15aa894d41" minOccurs="0"/>
                <xsd:element ref="ns4:afb215759fbf4ca7a19a211efba54158" minOccurs="0"/>
                <xsd:element ref="ns4:d4a2b4efcfb744d8b953e373169be29f" minOccurs="0"/>
                <xsd:element ref="ns4:nc6547d1c82c43df87e8900730ea9176" minOccurs="0"/>
                <xsd:element ref="ns4:h57e3a4460d34bc3b17b237276995345" minOccurs="0"/>
                <xsd:element ref="ns2:TaxCatchAll" minOccurs="0"/>
                <xsd:element ref="ns4:opal_confid" minOccurs="0"/>
                <xsd:element ref="ns4:opal_approval_status" minOccurs="0"/>
                <xsd:element ref="ns3:MediaServiceMetadata" minOccurs="0"/>
                <xsd:element ref="ns5:opal_sourceFileInfo" minOccurs="0"/>
                <xsd:element ref="ns3:MediaServiceFastMetadata" minOccurs="0"/>
                <xsd:element ref="ns3:MediaServiceAutoTags" minOccurs="0"/>
                <xsd:element ref="ns2:opal_documentNumber" minOccurs="0"/>
                <xsd:element ref="ns3:MediaServiceGenerationTime" minOccurs="0"/>
                <xsd:element ref="ns3:MediaServiceEventHashCode" minOccurs="0"/>
                <xsd:element ref="ns3:Publication" minOccurs="0"/>
                <xsd:element ref="ns3:previousApprovalProcessStatu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6705f-7598-4b7f-97e6-79f30def3ad2" elementFormDefault="qualified">
    <xsd:import namespace="http://schemas.microsoft.com/office/2006/documentManagement/types"/>
    <xsd:import namespace="http://schemas.microsoft.com/office/infopath/2007/PartnerControls"/>
    <xsd:element name="opal_description" ma:index="2" nillable="true" ma:displayName="Description" ma:description="Décrire en détail le document" ma:format="Dropdown" ma:internalName="opal_description" ma:readOnly="false">
      <xsd:simpleType>
        <xsd:restriction base="dms:Note"/>
      </xsd:simpleType>
    </xsd:element>
    <xsd:element name="opal_versionDate" ma:index="9" nillable="true" ma:displayName="Version date" ma:format="DateOnly" ma:internalName="opal_versionDate" ma:readOnly="false">
      <xsd:simpleType>
        <xsd:restriction base="dms:DateTime"/>
      </xsd:simpleType>
    </xsd:element>
    <xsd:element name="opal_author" ma:index="10" nillable="true" ma:displayName="Author" ma:description="Inscrire le ou les auteurs du document" ma:internalName="opal_author" ma:readOnly="false">
      <xsd:simpleType>
        <xsd:restriction base="dms:Text">
          <xsd:maxLength value="255"/>
        </xsd:restriction>
      </xsd:simpleType>
    </xsd:element>
    <xsd:element name="opal_PRI" ma:index="11" nillable="true" ma:displayName="PRI" ma:decimals="0" ma:default="0" ma:description="Ordre de priorité pour l'affichage dans le HUB&#10;0=Low- 1000=High" ma:internalName="opal_PRI" ma:readOnly="false" ma:percentage="FALSE">
      <xsd:simpleType>
        <xsd:restriction base="dms:Number">
          <xsd:maxInclusive value="1000"/>
          <xsd:minInclusive value="0"/>
        </xsd:restriction>
      </xsd:simpleType>
    </xsd:element>
    <xsd:element name="SharedWithUsers" ma:index="15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6" nillable="true" ma:displayName="Taxonomy Catch All Column" ma:hidden="true" ma:list="{38a906a1-94d4-4658-82ba-080c6792e47b}" ma:internalName="TaxCatchAll" ma:readOnly="false" ma:showField="CatchAllData" ma:web="c246705f-7598-4b7f-97e6-79f30def3a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pal_documentNumber" ma:index="37" nillable="true" ma:displayName="Document No" ma:description="Contient le no unique du document / Contains the unique document ID" ma:hidden="true" ma:internalName="opal_documentNumber" ma:readOnly="false">
      <xsd:simpleType>
        <xsd:restriction base="dms:Text">
          <xsd:maxLength value="1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f01542-2f8b-4084-95f0-c817f543c03c" elementFormDefault="qualified">
    <xsd:import namespace="http://schemas.microsoft.com/office/2006/documentManagement/types"/>
    <xsd:import namespace="http://schemas.microsoft.com/office/infopath/2007/PartnerControls"/>
    <xsd:element name="Illustration" ma:index="3" nillable="true" ma:displayName="Illustration" ma:format="Thumbnail" ma:internalName="Illustration" ma:readOnly="fals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description="" ma:hidden="true" ma:internalName="MediaServiceKeyPoints" ma:readOnly="true">
      <xsd:simpleType>
        <xsd:restriction base="dms:Note"/>
      </xsd:simpleType>
    </xsd:element>
    <xsd:element name="MediaServiceLocation" ma:index="19" nillable="true" ma:displayName="Location" ma:hidden="true" ma:internalName="MediaServiceLocation" ma:readOnly="true">
      <xsd:simpleType>
        <xsd:restriction base="dms:Text"/>
      </xsd:simpleType>
    </xsd:element>
    <xsd:element name="MediaServiceMetadata" ma:index="3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  <xsd:element name="Publication" ma:index="40" nillable="true" ma:displayName="Action" ma:format="Dropdown" ma:hidden="true" ma:internalName="Publication" ma:readOnly="false">
      <xsd:simpleType>
        <xsd:restriction base="dms:Text">
          <xsd:maxLength value="255"/>
        </xsd:restriction>
      </xsd:simpleType>
    </xsd:element>
    <xsd:element name="previousApprovalProcessStatus" ma:index="41" nillable="true" ma:displayName="previousApprovalProcessStatus" ma:hidden="true" ma:internalName="previousApprovalProcessStatus" ma:readOnly="false">
      <xsd:simpleType>
        <xsd:restriction base="dms:Text">
          <xsd:maxLength value="255"/>
        </xsd:restriction>
      </xsd:simpleType>
    </xsd:element>
    <xsd:element name="MediaLengthInSeconds" ma:index="4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5" nillable="true" ma:taxonomy="true" ma:internalName="lcf76f155ced4ddcb4097134ff3c332f" ma:taxonomyFieldName="MediaServiceImageTags" ma:displayName="Image Tags" ma:readOnly="false" ma:fieldId="{5cf76f15-5ced-4ddc-b409-7134ff3c332f}" ma:taxonomyMulti="true" ma:sspId="ae509f12-8799-4446-b6d6-eb4767365d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22e558-7627-4554-96b3-d5c9577b6419" elementFormDefault="qualified">
    <xsd:import namespace="http://schemas.microsoft.com/office/2006/documentManagement/types"/>
    <xsd:import namespace="http://schemas.microsoft.com/office/infopath/2007/PartnerControls"/>
    <xsd:element name="opal_PRIWEB" ma:index="12" nillable="true" ma:displayName="PRI WEB" ma:default="5" ma:description="Le numéro correspond au nombre d'étoile / The number corresponds to the number of stars" ma:format="Dropdown" ma:internalName="opal_PRIWEB" ma:readOnly="false">
      <xsd:simpleType>
        <xsd:restriction base="dms:Choice">
          <xsd:enumeration value="1"/>
          <xsd:enumeration value="2"/>
          <xsd:enumeration value="3"/>
          <xsd:enumeration value="4"/>
          <xsd:enumeration value="5"/>
        </xsd:restriction>
      </xsd:simpleType>
    </xsd:element>
    <xsd:element name="ddb9d78b1c4d4c419e5c5c15aa894d41" ma:index="20" nillable="true" ma:taxonomy="true" ma:internalName="ddb9d78b1c4d4c419e5c5c15aa894d41" ma:taxonomyFieldName="opal_simulationType" ma:displayName="Simulation type" ma:readOnly="false" ma:default="" ma:fieldId="{ddb9d78b-1c4d-4c41-9e5c-5c15aa894d41}" ma:taxonomyMulti="true" ma:sspId="ae509f12-8799-4446-b6d6-eb4767365dcb" ma:termSetId="fa915f39-b529-4a77-87a4-97b06e96160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fb215759fbf4ca7a19a211efba54158" ma:index="21" nillable="true" ma:taxonomy="true" ma:internalName="afb215759fbf4ca7a19a211efba54158" ma:taxonomyFieldName="opal_industry" ma:displayName="Industry" ma:readOnly="false" ma:default="" ma:fieldId="{afb21575-9fbf-4ca7-a19a-211efba54158}" ma:taxonomyMulti="true" ma:sspId="ae509f12-8799-4446-b6d6-eb4767365dcb" ma:termSetId="3becdc6d-8bbd-4870-a15b-16383602bf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4a2b4efcfb744d8b953e373169be29f" ma:index="22" nillable="true" ma:taxonomy="true" ma:internalName="d4a2b4efcfb744d8b953e373169be29f" ma:taxonomyFieldName="opal_applicationType" ma:displayName="Application Type" ma:readOnly="false" ma:default="" ma:fieldId="{d4a2b4ef-cfb7-44d8-b953-e373169be29f}" ma:taxonomyMulti="true" ma:sspId="ae509f12-8799-4446-b6d6-eb4767365dcb" ma:termSetId="afe43b2e-5206-48c4-92d4-56ec6479229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c6547d1c82c43df87e8900730ea9176" ma:index="23" nillable="true" ma:taxonomy="true" ma:internalName="nc6547d1c82c43df87e8900730ea9176" ma:taxonomyFieldName="opal_relatedProducts" ma:displayName="Related Products" ma:readOnly="false" ma:default="" ma:fieldId="{7c6547d1-c82c-43df-87e8-900730ea9176}" ma:taxonomyMulti="true" ma:sspId="ae509f12-8799-4446-b6d6-eb4767365dcb" ma:termSetId="dcb76c2e-b283-4cce-8403-f06c20d990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57e3a4460d34bc3b17b237276995345" ma:index="24" nillable="true" ma:taxonomy="true" ma:internalName="h57e3a4460d34bc3b17b237276995345" ma:taxonomyFieldName="opal_documentType" ma:displayName="Document type" ma:readOnly="false" ma:default="" ma:fieldId="{157e3a44-60d3-4bc3-b17b-237276995345}" ma:sspId="ae509f12-8799-4446-b6d6-eb4767365dcb" ma:termSetId="fcd1c367-9a0a-465e-8dd6-7d942de518b8" ma:anchorId="d8c6b390-f1e9-4672-925a-4f47e6ac446d" ma:open="false" ma:isKeyword="false">
      <xsd:complexType>
        <xsd:sequence>
          <xsd:element ref="pc:Terms" minOccurs="0" maxOccurs="1"/>
        </xsd:sequence>
      </xsd:complexType>
    </xsd:element>
    <xsd:element name="opal_confid" ma:index="27" nillable="true" ma:displayName="Confidentiality" ma:format="Dropdown" ma:hidden="true" ma:internalName="opal_confid" ma:readOnly="false">
      <xsd:simpleType>
        <xsd:restriction base="dms:Choice">
          <xsd:enumeration value="Confidential"/>
          <xsd:enumeration value="Internal"/>
          <xsd:enumeration value="Public - Logged in visitors"/>
          <xsd:enumeration value="Public - All visitors"/>
        </xsd:restriction>
      </xsd:simpleType>
    </xsd:element>
    <xsd:element name="opal_approval_status" ma:index="28" nillable="true" ma:displayName="Approval Process Status" ma:hidden="true" ma:internalName="opal_approval_status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0abe7-427a-464d-bde1-aace381d68e0" elementFormDefault="qualified">
    <xsd:import namespace="http://schemas.microsoft.com/office/2006/documentManagement/types"/>
    <xsd:import namespace="http://schemas.microsoft.com/office/infopath/2007/PartnerControls"/>
    <xsd:element name="opal_sourceFileInfo" ma:index="33" nillable="true" ma:displayName="opal_sourceFileInfo" ma:hidden="true" ma:internalName="opal_sourceFileInfo" ma:readOnly="fals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13B1C2-CB99-41CE-B998-7B40A888F1BD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c246705f-7598-4b7f-97e6-79f30def3ad2"/>
    <ds:schemaRef ds:uri="http://purl.org/dc/terms/"/>
    <ds:schemaRef ds:uri="b9f01542-2f8b-4084-95f0-c817f543c03c"/>
    <ds:schemaRef ds:uri="http://schemas.openxmlformats.org/package/2006/metadata/core-properties"/>
    <ds:schemaRef ds:uri="http://www.w3.org/XML/1998/namespace"/>
    <ds:schemaRef ds:uri="http://purl.org/dc/elements/1.1/"/>
    <ds:schemaRef ds:uri="ce22e558-7627-4554-96b3-d5c9577b6419"/>
    <ds:schemaRef ds:uri="f910abe7-427a-464d-bde1-aace381d68e0"/>
  </ds:schemaRefs>
</ds:datastoreItem>
</file>

<file path=customXml/itemProps2.xml><?xml version="1.0" encoding="utf-8"?>
<ds:datastoreItem xmlns:ds="http://schemas.openxmlformats.org/officeDocument/2006/customXml" ds:itemID="{6B214418-CA22-485D-BEC9-F3CA34F008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46705f-7598-4b7f-97e6-79f30def3ad2"/>
    <ds:schemaRef ds:uri="b9f01542-2f8b-4084-95f0-c817f543c03c"/>
    <ds:schemaRef ds:uri="ce22e558-7627-4554-96b3-d5c9577b6419"/>
    <ds:schemaRef ds:uri="f910abe7-427a-464d-bde1-aace381d68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352579-5077-49F6-BE44-87C056CADC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35421</TotalTime>
  <Words>1745</Words>
  <Application>Microsoft Office PowerPoint</Application>
  <PresentationFormat>Widescreen</PresentationFormat>
  <Paragraphs>457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Century Schoolbook</vt:lpstr>
      <vt:lpstr>Monotype Corsiva</vt:lpstr>
      <vt:lpstr>Myriad Pro</vt:lpstr>
      <vt:lpstr>Open Sans</vt:lpstr>
      <vt:lpstr>Wingdings</vt:lpstr>
      <vt:lpstr>Presentation_Template_Corpo_2020</vt:lpstr>
      <vt:lpstr>Experience with Hypersim on developing Digital Twins of modern power grids</vt:lpstr>
      <vt:lpstr>INTRODUCTION</vt:lpstr>
      <vt:lpstr>THE DIGITAL TWIN CONCEPT</vt:lpstr>
      <vt:lpstr>THE HP2C-DT PROJECT - TOOLS</vt:lpstr>
      <vt:lpstr>THE HP2C-DT PROJECT</vt:lpstr>
      <vt:lpstr>COMMUNICATION</vt:lpstr>
      <vt:lpstr>SMALL-SIGNAL ANALYSIS TOOL</vt:lpstr>
      <vt:lpstr>SMALL-SIGNAL ANALYSIS TOOL</vt:lpstr>
      <vt:lpstr>SMALL-SIGNAL ANALYSIS TOOL</vt:lpstr>
      <vt:lpstr>SMALL-SIGNAL ANALYSIS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SMALL-SIGNAL ANALYSIS TOOL</vt:lpstr>
      <vt:lpstr>DT TOOL: Small-signal Stability Constrained Optimal Power Flow</vt:lpstr>
      <vt:lpstr>DT Tool: Small-signal Stability Constrained Optimal Power Flow</vt:lpstr>
      <vt:lpstr>DATA GENERATION</vt:lpstr>
      <vt:lpstr>DATA GENERATION</vt:lpstr>
      <vt:lpstr>OPTIMAL POWER FLOW</vt:lpstr>
      <vt:lpstr>ACKNOWLEDGMENT</vt:lpstr>
      <vt:lpstr>Experience with Hypersim on developing Digital Twins of modern power grids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Leyla Erdan</dc:creator>
  <cp:lastModifiedBy>Francesca</cp:lastModifiedBy>
  <cp:revision>134</cp:revision>
  <dcterms:created xsi:type="dcterms:W3CDTF">2020-03-24T20:24:18Z</dcterms:created>
  <dcterms:modified xsi:type="dcterms:W3CDTF">2024-10-25T07:49:55Z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0x010100B6331DD6DBA28349A2A84272828217D0</vt:lpwstr>
  </property>
  <property fmtid="{D5CDD505-2E9C-101B-9397-08002B2CF9AE}" pid="3" name="opal_documentType">
    <vt:lpwstr/>
  </property>
  <property fmtid="{D5CDD505-2E9C-101B-9397-08002B2CF9AE}" pid="4" name="opal_applicationType">
    <vt:lpwstr/>
  </property>
  <property fmtid="{D5CDD505-2E9C-101B-9397-08002B2CF9AE}" pid="5" name="opal_simulationType">
    <vt:lpwstr/>
  </property>
  <property fmtid="{D5CDD505-2E9C-101B-9397-08002B2CF9AE}" pid="6" name="opal_relatedProducts">
    <vt:lpwstr/>
  </property>
  <property fmtid="{D5CDD505-2E9C-101B-9397-08002B2CF9AE}" pid="7" name="opal_industry">
    <vt:lpwstr/>
  </property>
  <property fmtid="{D5CDD505-2E9C-101B-9397-08002B2CF9AE}" pid="8" name="MediaServiceImageTags">
    <vt:lpwstr/>
  </property>
</Properties>
</file>